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11"/>
  </p:notesMasterIdLst>
  <p:sldIdLst>
    <p:sldId id="283" r:id="rId2"/>
    <p:sldId id="285" r:id="rId3"/>
    <p:sldId id="286" r:id="rId4"/>
    <p:sldId id="287" r:id="rId5"/>
    <p:sldId id="288" r:id="rId6"/>
    <p:sldId id="289" r:id="rId7"/>
    <p:sldId id="290" r:id="rId8"/>
    <p:sldId id="291" r:id="rId9"/>
    <p:sldId id="292"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4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87" autoAdjust="0"/>
    <p:restoredTop sz="86392"/>
  </p:normalViewPr>
  <p:slideViewPr>
    <p:cSldViewPr snapToGrid="0">
      <p:cViewPr varScale="1">
        <p:scale>
          <a:sx n="105" d="100"/>
          <a:sy n="105" d="100"/>
        </p:scale>
        <p:origin x="776" y="184"/>
      </p:cViewPr>
      <p:guideLst/>
    </p:cSldViewPr>
  </p:slideViewPr>
  <p:outlineViewPr>
    <p:cViewPr>
      <p:scale>
        <a:sx n="33" d="100"/>
        <a:sy n="33" d="100"/>
      </p:scale>
      <p:origin x="0" y="-211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0EEC0F-2F77-4EF8-9101-CF3F31F9B947}" type="datetimeFigureOut">
              <a:rPr lang="en-US" smtClean="0"/>
              <a:t>3/21/20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2D7EB1-6C05-4006-A535-C2D8ADBEAA57}" type="slidenum">
              <a:rPr lang="en-US" smtClean="0"/>
              <a:t>‹#›</a:t>
            </a:fld>
            <a:endParaRPr lang="en-US"/>
          </a:p>
        </p:txBody>
      </p:sp>
    </p:spTree>
    <p:extLst>
      <p:ext uri="{BB962C8B-B14F-4D97-AF65-F5344CB8AC3E}">
        <p14:creationId xmlns:p14="http://schemas.microsoft.com/office/powerpoint/2010/main" val="38321162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6CB7B21-168D-415E-890B-DD6BBD8A6B1B}" type="datetimeFigureOut">
              <a:rPr lang="en-US" smtClean="0"/>
              <a:t>3/21/20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0D86E1-1297-49DA-8DFF-AB61728D1E5E}" type="slidenum">
              <a:rPr lang="en-US" smtClean="0"/>
              <a:t>‹#›</a:t>
            </a:fld>
            <a:endParaRPr lang="en-US"/>
          </a:p>
        </p:txBody>
      </p:sp>
    </p:spTree>
    <p:extLst>
      <p:ext uri="{BB962C8B-B14F-4D97-AF65-F5344CB8AC3E}">
        <p14:creationId xmlns:p14="http://schemas.microsoft.com/office/powerpoint/2010/main" val="17487390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CB7B21-168D-415E-890B-DD6BBD8A6B1B}" type="datetimeFigureOut">
              <a:rPr lang="en-US" smtClean="0"/>
              <a:t>3/21/20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0D86E1-1297-49DA-8DFF-AB61728D1E5E}" type="slidenum">
              <a:rPr lang="en-US" smtClean="0"/>
              <a:t>‹#›</a:t>
            </a:fld>
            <a:endParaRPr lang="en-US"/>
          </a:p>
        </p:txBody>
      </p:sp>
    </p:spTree>
    <p:extLst>
      <p:ext uri="{BB962C8B-B14F-4D97-AF65-F5344CB8AC3E}">
        <p14:creationId xmlns:p14="http://schemas.microsoft.com/office/powerpoint/2010/main" val="34692380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CB7B21-168D-415E-890B-DD6BBD8A6B1B}" type="datetimeFigureOut">
              <a:rPr lang="en-US" smtClean="0"/>
              <a:t>3/21/20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0D86E1-1297-49DA-8DFF-AB61728D1E5E}" type="slidenum">
              <a:rPr lang="en-US" smtClean="0"/>
              <a:t>‹#›</a:t>
            </a:fld>
            <a:endParaRPr lang="en-US"/>
          </a:p>
        </p:txBody>
      </p:sp>
    </p:spTree>
    <p:extLst>
      <p:ext uri="{BB962C8B-B14F-4D97-AF65-F5344CB8AC3E}">
        <p14:creationId xmlns:p14="http://schemas.microsoft.com/office/powerpoint/2010/main" val="33609501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F6FF8EE0-ED39-4348-9FC5-4B9FE3DEE246}"/>
              </a:ext>
            </a:extLst>
          </p:cNvPr>
          <p:cNvSpPr>
            <a:spLocks noGrp="1"/>
          </p:cNvSpPr>
          <p:nvPr>
            <p:ph type="pic" sz="quarter" idx="10"/>
          </p:nvPr>
        </p:nvSpPr>
        <p:spPr>
          <a:xfrm>
            <a:off x="6096000" y="1597026"/>
            <a:ext cx="4586515" cy="4584700"/>
          </a:xfrm>
          <a:prstGeom prst="rect">
            <a:avLst/>
          </a:prstGeom>
        </p:spPr>
        <p:txBody>
          <a:bodyPr/>
          <a:lstStyle/>
          <a:p>
            <a:pPr lvl="0"/>
            <a:endParaRPr lang="en-US" noProof="0"/>
          </a:p>
        </p:txBody>
      </p:sp>
    </p:spTree>
    <p:extLst>
      <p:ext uri="{BB962C8B-B14F-4D97-AF65-F5344CB8AC3E}">
        <p14:creationId xmlns:p14="http://schemas.microsoft.com/office/powerpoint/2010/main" val="13088260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3_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08FD1874-B99A-490B-B3A9-01EB4D163D21}"/>
              </a:ext>
            </a:extLst>
          </p:cNvPr>
          <p:cNvSpPr>
            <a:spLocks noGrp="1"/>
          </p:cNvSpPr>
          <p:nvPr>
            <p:ph type="pic" sz="quarter" idx="10"/>
          </p:nvPr>
        </p:nvSpPr>
        <p:spPr>
          <a:xfrm>
            <a:off x="0" y="0"/>
            <a:ext cx="12192000" cy="6858000"/>
          </a:xfrm>
          <a:prstGeom prst="rect">
            <a:avLst/>
          </a:prstGeom>
        </p:spPr>
        <p:txBody>
          <a:bodyPr/>
          <a:lstStyle/>
          <a:p>
            <a:pPr lvl="0"/>
            <a:endParaRPr lang="en-US" noProof="0"/>
          </a:p>
        </p:txBody>
      </p:sp>
      <p:sp>
        <p:nvSpPr>
          <p:cNvPr id="5" name="Picture Placeholder 12">
            <a:extLst>
              <a:ext uri="{FF2B5EF4-FFF2-40B4-BE49-F238E27FC236}">
                <a16:creationId xmlns:a16="http://schemas.microsoft.com/office/drawing/2014/main" id="{9B275E38-C999-47BE-9CD0-5B71C70567D1}"/>
              </a:ext>
            </a:extLst>
          </p:cNvPr>
          <p:cNvSpPr>
            <a:spLocks noGrp="1"/>
          </p:cNvSpPr>
          <p:nvPr>
            <p:ph type="pic" sz="quarter" idx="13"/>
          </p:nvPr>
        </p:nvSpPr>
        <p:spPr>
          <a:xfrm>
            <a:off x="8183325" y="2596186"/>
            <a:ext cx="2481003" cy="4377492"/>
          </a:xfrm>
          <a:prstGeom prst="rect">
            <a:avLst/>
          </a:prstGeom>
          <a:solidFill>
            <a:schemeClr val="bg1">
              <a:lumMod val="95000"/>
            </a:schemeClr>
          </a:solidFill>
          <a:ln>
            <a:noFill/>
          </a:ln>
        </p:spPr>
        <p:txBody>
          <a:bodyPr tIns="3383280" bIns="2834640" anchor="b" anchorCtr="0"/>
          <a:lstStyle>
            <a:lvl1pPr algn="ctr" rtl="0">
              <a:buNone/>
              <a:defRPr sz="1200" b="0" i="0" baseline="0"/>
            </a:lvl1pPr>
          </a:lstStyle>
          <a:p>
            <a:pPr lvl="0"/>
            <a:r>
              <a:rPr lang="en-US" noProof="0"/>
              <a:t>Click icon to add picture</a:t>
            </a:r>
            <a:endParaRPr lang="en-US" noProof="0" dirty="0"/>
          </a:p>
        </p:txBody>
      </p:sp>
    </p:spTree>
    <p:extLst>
      <p:ext uri="{BB962C8B-B14F-4D97-AF65-F5344CB8AC3E}">
        <p14:creationId xmlns:p14="http://schemas.microsoft.com/office/powerpoint/2010/main" val="3579243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CB7B21-168D-415E-890B-DD6BBD8A6B1B}" type="datetimeFigureOut">
              <a:rPr lang="en-US" smtClean="0"/>
              <a:t>3/21/20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0D86E1-1297-49DA-8DFF-AB61728D1E5E}" type="slidenum">
              <a:rPr lang="en-US" smtClean="0"/>
              <a:t>‹#›</a:t>
            </a:fld>
            <a:endParaRPr lang="en-US"/>
          </a:p>
        </p:txBody>
      </p:sp>
    </p:spTree>
    <p:extLst>
      <p:ext uri="{BB962C8B-B14F-4D97-AF65-F5344CB8AC3E}">
        <p14:creationId xmlns:p14="http://schemas.microsoft.com/office/powerpoint/2010/main" val="41185029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CB7B21-168D-415E-890B-DD6BBD8A6B1B}" type="datetimeFigureOut">
              <a:rPr lang="en-US" smtClean="0"/>
              <a:t>3/21/20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20D86E1-1297-49DA-8DFF-AB61728D1E5E}" type="slidenum">
              <a:rPr lang="en-US" smtClean="0"/>
              <a:t>‹#›</a:t>
            </a:fld>
            <a:endParaRPr lang="en-US"/>
          </a:p>
        </p:txBody>
      </p:sp>
    </p:spTree>
    <p:extLst>
      <p:ext uri="{BB962C8B-B14F-4D97-AF65-F5344CB8AC3E}">
        <p14:creationId xmlns:p14="http://schemas.microsoft.com/office/powerpoint/2010/main" val="21548764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CB7B21-168D-415E-890B-DD6BBD8A6B1B}" type="datetimeFigureOut">
              <a:rPr lang="en-US" smtClean="0"/>
              <a:t>3/21/20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0D86E1-1297-49DA-8DFF-AB61728D1E5E}" type="slidenum">
              <a:rPr lang="en-US" smtClean="0"/>
              <a:t>‹#›</a:t>
            </a:fld>
            <a:endParaRPr lang="en-US"/>
          </a:p>
        </p:txBody>
      </p:sp>
    </p:spTree>
    <p:extLst>
      <p:ext uri="{BB962C8B-B14F-4D97-AF65-F5344CB8AC3E}">
        <p14:creationId xmlns:p14="http://schemas.microsoft.com/office/powerpoint/2010/main" val="3839364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CB7B21-168D-415E-890B-DD6BBD8A6B1B}" type="datetimeFigureOut">
              <a:rPr lang="en-US" smtClean="0"/>
              <a:t>3/21/20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20D86E1-1297-49DA-8DFF-AB61728D1E5E}" type="slidenum">
              <a:rPr lang="en-US" smtClean="0"/>
              <a:t>‹#›</a:t>
            </a:fld>
            <a:endParaRPr lang="en-US"/>
          </a:p>
        </p:txBody>
      </p:sp>
    </p:spTree>
    <p:extLst>
      <p:ext uri="{BB962C8B-B14F-4D97-AF65-F5344CB8AC3E}">
        <p14:creationId xmlns:p14="http://schemas.microsoft.com/office/powerpoint/2010/main" val="2140600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CB7B21-168D-415E-890B-DD6BBD8A6B1B}" type="datetimeFigureOut">
              <a:rPr lang="en-US" smtClean="0"/>
              <a:t>3/21/20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20D86E1-1297-49DA-8DFF-AB61728D1E5E}" type="slidenum">
              <a:rPr lang="en-US" smtClean="0"/>
              <a:t>‹#›</a:t>
            </a:fld>
            <a:endParaRPr lang="en-US"/>
          </a:p>
        </p:txBody>
      </p:sp>
    </p:spTree>
    <p:extLst>
      <p:ext uri="{BB962C8B-B14F-4D97-AF65-F5344CB8AC3E}">
        <p14:creationId xmlns:p14="http://schemas.microsoft.com/office/powerpoint/2010/main" val="2971462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CB7B21-168D-415E-890B-DD6BBD8A6B1B}" type="datetimeFigureOut">
              <a:rPr lang="en-US" smtClean="0"/>
              <a:t>3/21/20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20D86E1-1297-49DA-8DFF-AB61728D1E5E}" type="slidenum">
              <a:rPr lang="en-US" smtClean="0"/>
              <a:t>‹#›</a:t>
            </a:fld>
            <a:endParaRPr lang="en-US"/>
          </a:p>
        </p:txBody>
      </p:sp>
    </p:spTree>
    <p:extLst>
      <p:ext uri="{BB962C8B-B14F-4D97-AF65-F5344CB8AC3E}">
        <p14:creationId xmlns:p14="http://schemas.microsoft.com/office/powerpoint/2010/main" val="807980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CB7B21-168D-415E-890B-DD6BBD8A6B1B}" type="datetimeFigureOut">
              <a:rPr lang="en-US" smtClean="0"/>
              <a:t>3/21/20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0D86E1-1297-49DA-8DFF-AB61728D1E5E}" type="slidenum">
              <a:rPr lang="en-US" smtClean="0"/>
              <a:t>‹#›</a:t>
            </a:fld>
            <a:endParaRPr lang="en-US"/>
          </a:p>
        </p:txBody>
      </p:sp>
    </p:spTree>
    <p:extLst>
      <p:ext uri="{BB962C8B-B14F-4D97-AF65-F5344CB8AC3E}">
        <p14:creationId xmlns:p14="http://schemas.microsoft.com/office/powerpoint/2010/main" val="574363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CB7B21-168D-415E-890B-DD6BBD8A6B1B}" type="datetimeFigureOut">
              <a:rPr lang="en-US" smtClean="0"/>
              <a:t>3/21/20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20D86E1-1297-49DA-8DFF-AB61728D1E5E}" type="slidenum">
              <a:rPr lang="en-US" smtClean="0"/>
              <a:t>‹#›</a:t>
            </a:fld>
            <a:endParaRPr lang="en-US"/>
          </a:p>
        </p:txBody>
      </p:sp>
    </p:spTree>
    <p:extLst>
      <p:ext uri="{BB962C8B-B14F-4D97-AF65-F5344CB8AC3E}">
        <p14:creationId xmlns:p14="http://schemas.microsoft.com/office/powerpoint/2010/main" val="27027383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CB7B21-168D-415E-890B-DD6BBD8A6B1B}" type="datetimeFigureOut">
              <a:rPr lang="en-US" smtClean="0"/>
              <a:t>3/21/20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0D86E1-1297-49DA-8DFF-AB61728D1E5E}" type="slidenum">
              <a:rPr lang="en-US" smtClean="0"/>
              <a:t>‹#›</a:t>
            </a:fld>
            <a:endParaRPr lang="en-US"/>
          </a:p>
        </p:txBody>
      </p:sp>
    </p:spTree>
    <p:extLst>
      <p:ext uri="{BB962C8B-B14F-4D97-AF65-F5344CB8AC3E}">
        <p14:creationId xmlns:p14="http://schemas.microsoft.com/office/powerpoint/2010/main" val="2836889064"/>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E79729A-48D2-46B3-9A3A-03A6E54F670F}"/>
              </a:ext>
            </a:extLst>
          </p:cNvPr>
          <p:cNvSpPr/>
          <p:nvPr/>
        </p:nvSpPr>
        <p:spPr>
          <a:xfrm>
            <a:off x="0" y="0"/>
            <a:ext cx="12192000" cy="614149"/>
          </a:xfrm>
          <a:prstGeom prst="rect">
            <a:avLst/>
          </a:prstGeom>
          <a:solidFill>
            <a:srgbClr val="0044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45737D8-5855-4B7D-8237-6B365744F4A2}"/>
              </a:ext>
            </a:extLst>
          </p:cNvPr>
          <p:cNvSpPr txBox="1"/>
          <p:nvPr/>
        </p:nvSpPr>
        <p:spPr>
          <a:xfrm>
            <a:off x="408369" y="2413337"/>
            <a:ext cx="8229600" cy="1938992"/>
          </a:xfrm>
          <a:prstGeom prst="rect">
            <a:avLst/>
          </a:prstGeom>
          <a:noFill/>
          <a:ln>
            <a:noFill/>
          </a:ln>
        </p:spPr>
        <p:txBody>
          <a:bodyPr wrap="square">
            <a:spAutoFit/>
          </a:bodyPr>
          <a:lstStyle/>
          <a:p>
            <a:pPr>
              <a:defRPr/>
            </a:pPr>
            <a:r>
              <a:rPr lang="en-US" sz="6000" b="1" spc="300">
                <a:solidFill>
                  <a:srgbClr val="004483"/>
                </a:solidFill>
                <a:latin typeface="Poppins" panose="00000500000000000000" pitchFamily="50" charset="0"/>
                <a:cs typeface="Poppins" panose="00000500000000000000" pitchFamily="50" charset="0"/>
              </a:rPr>
              <a:t>Pengenalan Library Python</a:t>
            </a:r>
            <a:endParaRPr lang="en-US" sz="6000" b="1" spc="300" dirty="0">
              <a:solidFill>
                <a:srgbClr val="004483"/>
              </a:solidFill>
              <a:latin typeface="Poppins" panose="00000500000000000000" pitchFamily="50" charset="0"/>
              <a:cs typeface="Poppins" panose="00000500000000000000" pitchFamily="50" charset="0"/>
            </a:endParaRPr>
          </a:p>
        </p:txBody>
      </p:sp>
      <p:sp>
        <p:nvSpPr>
          <p:cNvPr id="10" name="TextBox 9">
            <a:extLst>
              <a:ext uri="{FF2B5EF4-FFF2-40B4-BE49-F238E27FC236}">
                <a16:creationId xmlns:a16="http://schemas.microsoft.com/office/drawing/2014/main" id="{A85EE202-6079-477C-BB5F-EDF7579A6542}"/>
              </a:ext>
            </a:extLst>
          </p:cNvPr>
          <p:cNvSpPr txBox="1">
            <a:spLocks noChangeArrowheads="1"/>
          </p:cNvSpPr>
          <p:nvPr/>
        </p:nvSpPr>
        <p:spPr bwMode="auto">
          <a:xfrm>
            <a:off x="99389" y="133948"/>
            <a:ext cx="5436147" cy="34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Source Sans Pro" panose="020B0503030403020204" pitchFamily="34" charset="0"/>
              </a:defRPr>
            </a:lvl1pPr>
            <a:lvl2pPr marL="742950" indent="-285750">
              <a:defRPr>
                <a:solidFill>
                  <a:schemeClr val="tx1"/>
                </a:solidFill>
                <a:latin typeface="Source Sans Pro" panose="020B0503030403020204" pitchFamily="34" charset="0"/>
              </a:defRPr>
            </a:lvl2pPr>
            <a:lvl3pPr marL="1143000" indent="-228600">
              <a:defRPr>
                <a:solidFill>
                  <a:schemeClr val="tx1"/>
                </a:solidFill>
                <a:latin typeface="Source Sans Pro" panose="020B0503030403020204" pitchFamily="34" charset="0"/>
              </a:defRPr>
            </a:lvl3pPr>
            <a:lvl4pPr marL="1600200" indent="-228600">
              <a:defRPr>
                <a:solidFill>
                  <a:schemeClr val="tx1"/>
                </a:solidFill>
                <a:latin typeface="Source Sans Pro" panose="020B0503030403020204" pitchFamily="34" charset="0"/>
              </a:defRPr>
            </a:lvl4pPr>
            <a:lvl5pPr marL="2057400" indent="-228600">
              <a:defRPr>
                <a:solidFill>
                  <a:schemeClr val="tx1"/>
                </a:solidFill>
                <a:latin typeface="Source Sans Pro" panose="020B0503030403020204" pitchFamily="34" charset="0"/>
              </a:defRPr>
            </a:lvl5pPr>
            <a:lvl6pPr marL="2514600" indent="-228600" fontAlgn="base">
              <a:spcBef>
                <a:spcPct val="0"/>
              </a:spcBef>
              <a:spcAft>
                <a:spcPct val="0"/>
              </a:spcAft>
              <a:defRPr>
                <a:solidFill>
                  <a:schemeClr val="tx1"/>
                </a:solidFill>
                <a:latin typeface="Source Sans Pro" panose="020B0503030403020204" pitchFamily="34" charset="0"/>
              </a:defRPr>
            </a:lvl6pPr>
            <a:lvl7pPr marL="2971800" indent="-228600" fontAlgn="base">
              <a:spcBef>
                <a:spcPct val="0"/>
              </a:spcBef>
              <a:spcAft>
                <a:spcPct val="0"/>
              </a:spcAft>
              <a:defRPr>
                <a:solidFill>
                  <a:schemeClr val="tx1"/>
                </a:solidFill>
                <a:latin typeface="Source Sans Pro" panose="020B0503030403020204" pitchFamily="34" charset="0"/>
              </a:defRPr>
            </a:lvl7pPr>
            <a:lvl8pPr marL="3429000" indent="-228600" fontAlgn="base">
              <a:spcBef>
                <a:spcPct val="0"/>
              </a:spcBef>
              <a:spcAft>
                <a:spcPct val="0"/>
              </a:spcAft>
              <a:defRPr>
                <a:solidFill>
                  <a:schemeClr val="tx1"/>
                </a:solidFill>
                <a:latin typeface="Source Sans Pro" panose="020B0503030403020204" pitchFamily="34" charset="0"/>
              </a:defRPr>
            </a:lvl8pPr>
            <a:lvl9pPr marL="3886200" indent="-228600" fontAlgn="base">
              <a:spcBef>
                <a:spcPct val="0"/>
              </a:spcBef>
              <a:spcAft>
                <a:spcPct val="0"/>
              </a:spcAft>
              <a:defRPr>
                <a:solidFill>
                  <a:schemeClr val="tx1"/>
                </a:solidFill>
                <a:latin typeface="Source Sans Pro" panose="020B0503030403020204" pitchFamily="34" charset="0"/>
              </a:defRPr>
            </a:lvl9pPr>
          </a:lstStyle>
          <a:p>
            <a:pPr>
              <a:lnSpc>
                <a:spcPct val="150000"/>
              </a:lnSpc>
            </a:pPr>
            <a:r>
              <a:rPr lang="en-US" altLang="en-US" sz="1200" spc="300">
                <a:solidFill>
                  <a:schemeClr val="bg1"/>
                </a:solidFill>
                <a:latin typeface="Poppins Medium" panose="00000600000000000000" pitchFamily="50" charset="0"/>
                <a:ea typeface="Source Sans Pro" panose="020B0503030403020204" pitchFamily="34" charset="0"/>
                <a:cs typeface="Poppins Medium" panose="00000600000000000000" pitchFamily="50" charset="0"/>
              </a:rPr>
              <a:t>Big Data For Social Science</a:t>
            </a:r>
          </a:p>
        </p:txBody>
      </p:sp>
      <p:grpSp>
        <p:nvGrpSpPr>
          <p:cNvPr id="33" name="Group 32">
            <a:extLst>
              <a:ext uri="{FF2B5EF4-FFF2-40B4-BE49-F238E27FC236}">
                <a16:creationId xmlns:a16="http://schemas.microsoft.com/office/drawing/2014/main" id="{1CF4B1BB-BCC8-46EE-A28A-573E14E40A7E}"/>
              </a:ext>
            </a:extLst>
          </p:cNvPr>
          <p:cNvGrpSpPr/>
          <p:nvPr/>
        </p:nvGrpSpPr>
        <p:grpSpPr>
          <a:xfrm>
            <a:off x="11071073" y="202192"/>
            <a:ext cx="952115" cy="209764"/>
            <a:chOff x="10095243" y="915183"/>
            <a:chExt cx="1509184" cy="332493"/>
          </a:xfrm>
          <a:solidFill>
            <a:schemeClr val="bg1"/>
          </a:solidFill>
        </p:grpSpPr>
        <p:sp>
          <p:nvSpPr>
            <p:cNvPr id="34" name="Freeform 78">
              <a:extLst>
                <a:ext uri="{FF2B5EF4-FFF2-40B4-BE49-F238E27FC236}">
                  <a16:creationId xmlns:a16="http://schemas.microsoft.com/office/drawing/2014/main" id="{23FF55AC-1B39-4EA4-B14A-E0F9F2CA50E0}"/>
                </a:ext>
              </a:extLst>
            </p:cNvPr>
            <p:cNvSpPr>
              <a:spLocks noChangeArrowheads="1"/>
            </p:cNvSpPr>
            <p:nvPr/>
          </p:nvSpPr>
          <p:spPr bwMode="auto">
            <a:xfrm>
              <a:off x="11268084" y="915183"/>
              <a:ext cx="336343" cy="332493"/>
            </a:xfrm>
            <a:custGeom>
              <a:avLst/>
              <a:gdLst>
                <a:gd name="T0" fmla="*/ 307041 w 479"/>
                <a:gd name="T1" fmla="*/ 246073 h 471"/>
                <a:gd name="T2" fmla="*/ 307041 w 479"/>
                <a:gd name="T3" fmla="*/ 246073 h 471"/>
                <a:gd name="T4" fmla="*/ 267936 w 479"/>
                <a:gd name="T5" fmla="*/ 206759 h 471"/>
                <a:gd name="T6" fmla="*/ 256350 w 479"/>
                <a:gd name="T7" fmla="*/ 206759 h 471"/>
                <a:gd name="T8" fmla="*/ 243315 w 479"/>
                <a:gd name="T9" fmla="*/ 232968 h 471"/>
                <a:gd name="T10" fmla="*/ 243315 w 479"/>
                <a:gd name="T11" fmla="*/ 272282 h 471"/>
                <a:gd name="T12" fmla="*/ 280971 w 479"/>
                <a:gd name="T13" fmla="*/ 310139 h 471"/>
                <a:gd name="T14" fmla="*/ 294006 w 479"/>
                <a:gd name="T15" fmla="*/ 310139 h 471"/>
                <a:gd name="T16" fmla="*/ 307041 w 479"/>
                <a:gd name="T17" fmla="*/ 246073 h 471"/>
                <a:gd name="T18" fmla="*/ 344697 w 479"/>
                <a:gd name="T19" fmla="*/ 0 h 471"/>
                <a:gd name="T20" fmla="*/ 344697 w 479"/>
                <a:gd name="T21" fmla="*/ 0 h 471"/>
                <a:gd name="T22" fmla="*/ 0 w 479"/>
                <a:gd name="T23" fmla="*/ 336348 h 471"/>
                <a:gd name="T24" fmla="*/ 344697 w 479"/>
                <a:gd name="T25" fmla="*/ 684344 h 471"/>
                <a:gd name="T26" fmla="*/ 692290 w 479"/>
                <a:gd name="T27" fmla="*/ 336348 h 471"/>
                <a:gd name="T28" fmla="*/ 344697 w 479"/>
                <a:gd name="T29" fmla="*/ 0 h 471"/>
                <a:gd name="T30" fmla="*/ 320075 w 479"/>
                <a:gd name="T31" fmla="*/ 492145 h 471"/>
                <a:gd name="T32" fmla="*/ 320075 w 479"/>
                <a:gd name="T33" fmla="*/ 492145 h 471"/>
                <a:gd name="T34" fmla="*/ 267936 w 479"/>
                <a:gd name="T35" fmla="*/ 503794 h 471"/>
                <a:gd name="T36" fmla="*/ 267936 w 479"/>
                <a:gd name="T37" fmla="*/ 503794 h 471"/>
                <a:gd name="T38" fmla="*/ 267936 w 479"/>
                <a:gd name="T39" fmla="*/ 503794 h 471"/>
                <a:gd name="T40" fmla="*/ 179590 w 479"/>
                <a:gd name="T41" fmla="*/ 438271 h 471"/>
                <a:gd name="T42" fmla="*/ 280971 w 479"/>
                <a:gd name="T43" fmla="*/ 361101 h 471"/>
                <a:gd name="T44" fmla="*/ 280971 w 479"/>
                <a:gd name="T45" fmla="*/ 361101 h 471"/>
                <a:gd name="T46" fmla="*/ 267936 w 479"/>
                <a:gd name="T47" fmla="*/ 336348 h 471"/>
                <a:gd name="T48" fmla="*/ 267936 w 479"/>
                <a:gd name="T49" fmla="*/ 336348 h 471"/>
                <a:gd name="T50" fmla="*/ 230280 w 479"/>
                <a:gd name="T51" fmla="*/ 323243 h 471"/>
                <a:gd name="T52" fmla="*/ 204211 w 479"/>
                <a:gd name="T53" fmla="*/ 259177 h 471"/>
                <a:gd name="T54" fmla="*/ 280971 w 479"/>
                <a:gd name="T55" fmla="*/ 182006 h 471"/>
                <a:gd name="T56" fmla="*/ 370766 w 479"/>
                <a:gd name="T57" fmla="*/ 182006 h 471"/>
                <a:gd name="T58" fmla="*/ 370766 w 479"/>
                <a:gd name="T59" fmla="*/ 182006 h 471"/>
                <a:gd name="T60" fmla="*/ 344697 w 479"/>
                <a:gd name="T61" fmla="*/ 195111 h 471"/>
                <a:gd name="T62" fmla="*/ 320075 w 479"/>
                <a:gd name="T63" fmla="*/ 195111 h 471"/>
                <a:gd name="T64" fmla="*/ 344697 w 479"/>
                <a:gd name="T65" fmla="*/ 259177 h 471"/>
                <a:gd name="T66" fmla="*/ 333110 w 479"/>
                <a:gd name="T67" fmla="*/ 310139 h 471"/>
                <a:gd name="T68" fmla="*/ 307041 w 479"/>
                <a:gd name="T69" fmla="*/ 336348 h 471"/>
                <a:gd name="T70" fmla="*/ 333110 w 479"/>
                <a:gd name="T71" fmla="*/ 349452 h 471"/>
                <a:gd name="T72" fmla="*/ 370766 w 479"/>
                <a:gd name="T73" fmla="*/ 413518 h 471"/>
                <a:gd name="T74" fmla="*/ 320075 w 479"/>
                <a:gd name="T75" fmla="*/ 492145 h 471"/>
                <a:gd name="T76" fmla="*/ 512700 w 479"/>
                <a:gd name="T77" fmla="*/ 336348 h 471"/>
                <a:gd name="T78" fmla="*/ 512700 w 479"/>
                <a:gd name="T79" fmla="*/ 336348 h 471"/>
                <a:gd name="T80" fmla="*/ 448974 w 479"/>
                <a:gd name="T81" fmla="*/ 336348 h 471"/>
                <a:gd name="T82" fmla="*/ 448974 w 479"/>
                <a:gd name="T83" fmla="*/ 400414 h 471"/>
                <a:gd name="T84" fmla="*/ 421457 w 479"/>
                <a:gd name="T85" fmla="*/ 400414 h 471"/>
                <a:gd name="T86" fmla="*/ 421457 w 479"/>
                <a:gd name="T87" fmla="*/ 336348 h 471"/>
                <a:gd name="T88" fmla="*/ 370766 w 479"/>
                <a:gd name="T89" fmla="*/ 336348 h 471"/>
                <a:gd name="T90" fmla="*/ 370766 w 479"/>
                <a:gd name="T91" fmla="*/ 310139 h 471"/>
                <a:gd name="T92" fmla="*/ 421457 w 479"/>
                <a:gd name="T93" fmla="*/ 310139 h 471"/>
                <a:gd name="T94" fmla="*/ 421457 w 479"/>
                <a:gd name="T95" fmla="*/ 246073 h 471"/>
                <a:gd name="T96" fmla="*/ 448974 w 479"/>
                <a:gd name="T97" fmla="*/ 246073 h 471"/>
                <a:gd name="T98" fmla="*/ 448974 w 479"/>
                <a:gd name="T99" fmla="*/ 310139 h 471"/>
                <a:gd name="T100" fmla="*/ 512700 w 479"/>
                <a:gd name="T101" fmla="*/ 310139 h 471"/>
                <a:gd name="T102" fmla="*/ 512700 w 479"/>
                <a:gd name="T103" fmla="*/ 336348 h 471"/>
                <a:gd name="T104" fmla="*/ 280971 w 479"/>
                <a:gd name="T105" fmla="*/ 387310 h 471"/>
                <a:gd name="T106" fmla="*/ 280971 w 479"/>
                <a:gd name="T107" fmla="*/ 387310 h 471"/>
                <a:gd name="T108" fmla="*/ 280971 w 479"/>
                <a:gd name="T109" fmla="*/ 387310 h 471"/>
                <a:gd name="T110" fmla="*/ 230280 w 479"/>
                <a:gd name="T111" fmla="*/ 400414 h 471"/>
                <a:gd name="T112" fmla="*/ 217246 w 479"/>
                <a:gd name="T113" fmla="*/ 438271 h 471"/>
                <a:gd name="T114" fmla="*/ 280971 w 479"/>
                <a:gd name="T115" fmla="*/ 477585 h 471"/>
                <a:gd name="T116" fmla="*/ 333110 w 479"/>
                <a:gd name="T117" fmla="*/ 426623 h 471"/>
                <a:gd name="T118" fmla="*/ 280971 w 479"/>
                <a:gd name="T119" fmla="*/ 387310 h 47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cubicBezTo>
                    <a:pt x="177" y="346"/>
                    <a:pt x="124" y="346"/>
                    <a:pt x="124" y="301"/>
                  </a:cubicBezTo>
                  <a:cubicBezTo>
                    <a:pt x="124" y="257"/>
                    <a:pt x="177" y="248"/>
                    <a:pt x="194" y="248"/>
                  </a:cubicBezTo>
                  <a:cubicBezTo>
                    <a:pt x="185" y="240"/>
                    <a:pt x="185" y="231"/>
                    <a:pt x="185" y="231"/>
                  </a:cubicBezTo>
                  <a:cubicBezTo>
                    <a:pt x="177" y="231"/>
                    <a:pt x="168" y="222"/>
                    <a:pt x="159" y="222"/>
                  </a:cubicBezTo>
                  <a:cubicBezTo>
                    <a:pt x="141" y="213"/>
                    <a:pt x="141" y="195"/>
                    <a:pt x="141" y="178"/>
                  </a:cubicBezTo>
                  <a:cubicBezTo>
                    <a:pt x="141" y="125"/>
                    <a:pt x="194" y="125"/>
                    <a:pt x="194" y="125"/>
                  </a:cubicBezTo>
                  <a:cubicBezTo>
                    <a:pt x="256" y="125"/>
                    <a:pt x="256" y="125"/>
                    <a:pt x="256" y="125"/>
                  </a:cubicBez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grpFill/>
            <a:ln>
              <a:noFill/>
            </a:ln>
          </p:spPr>
          <p:txBody>
            <a:bodyPr wrap="none" lIns="121899" tIns="60949" rIns="121899" bIns="60949" anchor="ctr"/>
            <a:lstStyle/>
            <a:p>
              <a:pPr>
                <a:defRPr/>
              </a:pPr>
              <a:endParaRPr lang="id-ID" sz="2400">
                <a:solidFill>
                  <a:schemeClr val="tx1">
                    <a:lumMod val="85000"/>
                    <a:lumOff val="15000"/>
                  </a:schemeClr>
                </a:solidFill>
              </a:endParaRPr>
            </a:p>
          </p:txBody>
        </p:sp>
        <p:sp>
          <p:nvSpPr>
            <p:cNvPr id="35" name="Freeform 79">
              <a:extLst>
                <a:ext uri="{FF2B5EF4-FFF2-40B4-BE49-F238E27FC236}">
                  <a16:creationId xmlns:a16="http://schemas.microsoft.com/office/drawing/2014/main" id="{3A8AF720-911C-40E7-AAA0-98603E868DC6}"/>
                </a:ext>
              </a:extLst>
            </p:cNvPr>
            <p:cNvSpPr>
              <a:spLocks noChangeArrowheads="1"/>
            </p:cNvSpPr>
            <p:nvPr/>
          </p:nvSpPr>
          <p:spPr bwMode="auto">
            <a:xfrm>
              <a:off x="10682816" y="915183"/>
              <a:ext cx="336343" cy="332493"/>
            </a:xfrm>
            <a:custGeom>
              <a:avLst/>
              <a:gdLst>
                <a:gd name="T0" fmla="*/ 347593 w 479"/>
                <a:gd name="T1" fmla="*/ 0 h 471"/>
                <a:gd name="T2" fmla="*/ 347593 w 479"/>
                <a:gd name="T3" fmla="*/ 0 h 471"/>
                <a:gd name="T4" fmla="*/ 0 w 479"/>
                <a:gd name="T5" fmla="*/ 336348 h 471"/>
                <a:gd name="T6" fmla="*/ 347593 w 479"/>
                <a:gd name="T7" fmla="*/ 684344 h 471"/>
                <a:gd name="T8" fmla="*/ 692290 w 479"/>
                <a:gd name="T9" fmla="*/ 336348 h 471"/>
                <a:gd name="T10" fmla="*/ 347593 w 479"/>
                <a:gd name="T11" fmla="*/ 0 h 471"/>
                <a:gd name="T12" fmla="*/ 424353 w 479"/>
                <a:gd name="T13" fmla="*/ 232968 h 471"/>
                <a:gd name="T14" fmla="*/ 424353 w 479"/>
                <a:gd name="T15" fmla="*/ 232968 h 471"/>
                <a:gd name="T16" fmla="*/ 372214 w 479"/>
                <a:gd name="T17" fmla="*/ 232968 h 471"/>
                <a:gd name="T18" fmla="*/ 360628 w 479"/>
                <a:gd name="T19" fmla="*/ 259177 h 471"/>
                <a:gd name="T20" fmla="*/ 360628 w 479"/>
                <a:gd name="T21" fmla="*/ 283930 h 471"/>
                <a:gd name="T22" fmla="*/ 424353 w 479"/>
                <a:gd name="T23" fmla="*/ 283930 h 471"/>
                <a:gd name="T24" fmla="*/ 424353 w 479"/>
                <a:gd name="T25" fmla="*/ 349452 h 471"/>
                <a:gd name="T26" fmla="*/ 360628 w 479"/>
                <a:gd name="T27" fmla="*/ 349452 h 471"/>
                <a:gd name="T28" fmla="*/ 360628 w 479"/>
                <a:gd name="T29" fmla="*/ 503794 h 471"/>
                <a:gd name="T30" fmla="*/ 308489 w 479"/>
                <a:gd name="T31" fmla="*/ 503794 h 471"/>
                <a:gd name="T32" fmla="*/ 308489 w 479"/>
                <a:gd name="T33" fmla="*/ 349452 h 471"/>
                <a:gd name="T34" fmla="*/ 244764 w 479"/>
                <a:gd name="T35" fmla="*/ 349452 h 471"/>
                <a:gd name="T36" fmla="*/ 244764 w 479"/>
                <a:gd name="T37" fmla="*/ 283930 h 471"/>
                <a:gd name="T38" fmla="*/ 308489 w 479"/>
                <a:gd name="T39" fmla="*/ 283930 h 471"/>
                <a:gd name="T40" fmla="*/ 308489 w 479"/>
                <a:gd name="T41" fmla="*/ 259177 h 471"/>
                <a:gd name="T42" fmla="*/ 372214 w 479"/>
                <a:gd name="T43" fmla="*/ 182006 h 471"/>
                <a:gd name="T44" fmla="*/ 424353 w 479"/>
                <a:gd name="T45" fmla="*/ 182006 h 471"/>
                <a:gd name="T46" fmla="*/ 424353 w 479"/>
                <a:gd name="T47" fmla="*/ 232968 h 4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grpFill/>
            <a:ln>
              <a:noFill/>
            </a:ln>
          </p:spPr>
          <p:txBody>
            <a:bodyPr wrap="none" lIns="121899" tIns="60949" rIns="121899" bIns="60949" anchor="ctr"/>
            <a:lstStyle/>
            <a:p>
              <a:pPr>
                <a:defRPr/>
              </a:pPr>
              <a:endParaRPr lang="id-ID" sz="2400">
                <a:solidFill>
                  <a:schemeClr val="tx1">
                    <a:lumMod val="85000"/>
                    <a:lumOff val="15000"/>
                  </a:schemeClr>
                </a:solidFill>
              </a:endParaRPr>
            </a:p>
          </p:txBody>
        </p:sp>
        <p:sp>
          <p:nvSpPr>
            <p:cNvPr id="36" name="Freeform 86">
              <a:extLst>
                <a:ext uri="{FF2B5EF4-FFF2-40B4-BE49-F238E27FC236}">
                  <a16:creationId xmlns:a16="http://schemas.microsoft.com/office/drawing/2014/main" id="{0F3A53F0-287D-4CF6-B83B-0167F5851EF7}"/>
                </a:ext>
              </a:extLst>
            </p:cNvPr>
            <p:cNvSpPr>
              <a:spLocks noChangeArrowheads="1"/>
            </p:cNvSpPr>
            <p:nvPr/>
          </p:nvSpPr>
          <p:spPr bwMode="auto">
            <a:xfrm>
              <a:off x="10095243" y="915183"/>
              <a:ext cx="338648" cy="332492"/>
            </a:xfrm>
            <a:custGeom>
              <a:avLst/>
              <a:gdLst>
                <a:gd name="T0" fmla="*/ 347795 w 480"/>
                <a:gd name="T1" fmla="*/ 0 h 471"/>
                <a:gd name="T2" fmla="*/ 347795 w 480"/>
                <a:gd name="T3" fmla="*/ 0 h 471"/>
                <a:gd name="T4" fmla="*/ 0 w 480"/>
                <a:gd name="T5" fmla="*/ 336348 h 471"/>
                <a:gd name="T6" fmla="*/ 347795 w 480"/>
                <a:gd name="T7" fmla="*/ 684344 h 471"/>
                <a:gd name="T8" fmla="*/ 697045 w 480"/>
                <a:gd name="T9" fmla="*/ 336348 h 471"/>
                <a:gd name="T10" fmla="*/ 347795 w 480"/>
                <a:gd name="T11" fmla="*/ 0 h 471"/>
                <a:gd name="T12" fmla="*/ 490405 w 480"/>
                <a:gd name="T13" fmla="*/ 283930 h 471"/>
                <a:gd name="T14" fmla="*/ 490405 w 480"/>
                <a:gd name="T15" fmla="*/ 283930 h 471"/>
                <a:gd name="T16" fmla="*/ 490405 w 480"/>
                <a:gd name="T17" fmla="*/ 283930 h 471"/>
                <a:gd name="T18" fmla="*/ 296863 w 480"/>
                <a:gd name="T19" fmla="*/ 477585 h 471"/>
                <a:gd name="T20" fmla="*/ 193543 w 480"/>
                <a:gd name="T21" fmla="*/ 451376 h 471"/>
                <a:gd name="T22" fmla="*/ 206640 w 480"/>
                <a:gd name="T23" fmla="*/ 451376 h 471"/>
                <a:gd name="T24" fmla="*/ 296863 w 480"/>
                <a:gd name="T25" fmla="*/ 426623 h 471"/>
                <a:gd name="T26" fmla="*/ 232833 w 480"/>
                <a:gd name="T27" fmla="*/ 374205 h 471"/>
                <a:gd name="T28" fmla="*/ 245930 w 480"/>
                <a:gd name="T29" fmla="*/ 374205 h 471"/>
                <a:gd name="T30" fmla="*/ 259027 w 480"/>
                <a:gd name="T31" fmla="*/ 374205 h 471"/>
                <a:gd name="T32" fmla="*/ 206640 w 480"/>
                <a:gd name="T33" fmla="*/ 310139 h 471"/>
                <a:gd name="T34" fmla="*/ 206640 w 480"/>
                <a:gd name="T35" fmla="*/ 310139 h 471"/>
                <a:gd name="T36" fmla="*/ 232833 w 480"/>
                <a:gd name="T37" fmla="*/ 310139 h 471"/>
                <a:gd name="T38" fmla="*/ 206640 w 480"/>
                <a:gd name="T39" fmla="*/ 259177 h 471"/>
                <a:gd name="T40" fmla="*/ 219736 w 480"/>
                <a:gd name="T41" fmla="*/ 219864 h 471"/>
                <a:gd name="T42" fmla="*/ 347795 w 480"/>
                <a:gd name="T43" fmla="*/ 297034 h 471"/>
                <a:gd name="T44" fmla="*/ 347795 w 480"/>
                <a:gd name="T45" fmla="*/ 283930 h 471"/>
                <a:gd name="T46" fmla="*/ 424921 w 480"/>
                <a:gd name="T47" fmla="*/ 206759 h 471"/>
                <a:gd name="T48" fmla="*/ 464211 w 480"/>
                <a:gd name="T49" fmla="*/ 232968 h 471"/>
                <a:gd name="T50" fmla="*/ 516599 w 480"/>
                <a:gd name="T51" fmla="*/ 219864 h 471"/>
                <a:gd name="T52" fmla="*/ 490405 w 480"/>
                <a:gd name="T53" fmla="*/ 259177 h 471"/>
                <a:gd name="T54" fmla="*/ 529696 w 480"/>
                <a:gd name="T55" fmla="*/ 246073 h 471"/>
                <a:gd name="T56" fmla="*/ 490405 w 480"/>
                <a:gd name="T57" fmla="*/ 283930 h 4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grpFill/>
            <a:ln>
              <a:noFill/>
            </a:ln>
          </p:spPr>
          <p:txBody>
            <a:bodyPr wrap="none" lIns="121899" tIns="60949" rIns="121899" bIns="60949" anchor="ctr"/>
            <a:lstStyle/>
            <a:p>
              <a:pPr>
                <a:defRPr/>
              </a:pPr>
              <a:endParaRPr lang="id-ID" sz="2400">
                <a:solidFill>
                  <a:schemeClr val="tx1">
                    <a:lumMod val="85000"/>
                    <a:lumOff val="15000"/>
                  </a:schemeClr>
                </a:solidFill>
              </a:endParaRPr>
            </a:p>
          </p:txBody>
        </p:sp>
      </p:grpSp>
      <p:sp>
        <p:nvSpPr>
          <p:cNvPr id="28" name="TextBox 27">
            <a:extLst>
              <a:ext uri="{FF2B5EF4-FFF2-40B4-BE49-F238E27FC236}">
                <a16:creationId xmlns:a16="http://schemas.microsoft.com/office/drawing/2014/main" id="{681231AD-66CA-4810-8FBB-0CD1BE6FFE51}"/>
              </a:ext>
            </a:extLst>
          </p:cNvPr>
          <p:cNvSpPr txBox="1"/>
          <p:nvPr/>
        </p:nvSpPr>
        <p:spPr>
          <a:xfrm>
            <a:off x="8297984" y="6348031"/>
            <a:ext cx="5129213" cy="307777"/>
          </a:xfrm>
          <a:prstGeom prst="rect">
            <a:avLst/>
          </a:prstGeom>
          <a:noFill/>
          <a:ln>
            <a:noFill/>
          </a:ln>
        </p:spPr>
        <p:txBody>
          <a:bodyPr>
            <a:spAutoFit/>
          </a:bodyPr>
          <a:lstStyle/>
          <a:p>
            <a:pPr>
              <a:defRPr/>
            </a:pPr>
            <a:r>
              <a:rPr lang="en-US" sz="1400" b="1">
                <a:solidFill>
                  <a:srgbClr val="002060"/>
                </a:solidFill>
                <a:latin typeface="Poppins" panose="00000500000000000000" pitchFamily="50" charset="0"/>
                <a:cs typeface="Poppins" panose="00000500000000000000" pitchFamily="50" charset="0"/>
              </a:rPr>
              <a:t> Technaut Education </a:t>
            </a:r>
            <a:r>
              <a:rPr lang="en-US" sz="1400">
                <a:solidFill>
                  <a:srgbClr val="002060"/>
                </a:solidFill>
                <a:latin typeface="Poppins" panose="00000500000000000000" pitchFamily="50" charset="0"/>
                <a:cs typeface="Poppins" panose="00000500000000000000" pitchFamily="50" charset="0"/>
              </a:rPr>
              <a:t>| www.technaut.co</a:t>
            </a:r>
            <a:endParaRPr lang="en-US" sz="1400" dirty="0">
              <a:solidFill>
                <a:srgbClr val="002060"/>
              </a:solidFill>
              <a:latin typeface="Poppins" panose="00000500000000000000" pitchFamily="50" charset="0"/>
              <a:cs typeface="Poppins" panose="00000500000000000000" pitchFamily="50"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2F8A252-B2E6-4C3B-A9F5-89696484B806}"/>
              </a:ext>
            </a:extLst>
          </p:cNvPr>
          <p:cNvSpPr txBox="1"/>
          <p:nvPr/>
        </p:nvSpPr>
        <p:spPr>
          <a:xfrm>
            <a:off x="6864624" y="373261"/>
            <a:ext cx="5129213" cy="307777"/>
          </a:xfrm>
          <a:prstGeom prst="rect">
            <a:avLst/>
          </a:prstGeom>
          <a:noFill/>
          <a:ln>
            <a:noFill/>
          </a:ln>
        </p:spPr>
        <p:txBody>
          <a:bodyPr>
            <a:spAutoFit/>
          </a:bodyPr>
          <a:lstStyle/>
          <a:p>
            <a:pPr algn="r">
              <a:defRPr/>
            </a:pPr>
            <a:r>
              <a:rPr lang="en-US" sz="1400" b="1">
                <a:solidFill>
                  <a:srgbClr val="002060"/>
                </a:solidFill>
                <a:latin typeface="Poppins" panose="00000500000000000000" pitchFamily="50" charset="0"/>
                <a:cs typeface="Poppins" panose="00000500000000000000" pitchFamily="50" charset="0"/>
              </a:rPr>
              <a:t> Technaut Education </a:t>
            </a:r>
            <a:r>
              <a:rPr lang="en-US" sz="1400">
                <a:solidFill>
                  <a:srgbClr val="002060"/>
                </a:solidFill>
                <a:latin typeface="Poppins" panose="00000500000000000000" pitchFamily="50" charset="0"/>
                <a:cs typeface="Poppins" panose="00000500000000000000" pitchFamily="50" charset="0"/>
              </a:rPr>
              <a:t>| www.technaut.co</a:t>
            </a:r>
            <a:endParaRPr lang="en-US" sz="1400" dirty="0">
              <a:solidFill>
                <a:srgbClr val="002060"/>
              </a:solidFill>
              <a:latin typeface="Poppins" panose="00000500000000000000" pitchFamily="50" charset="0"/>
              <a:cs typeface="Poppins" panose="00000500000000000000" pitchFamily="50" charset="0"/>
            </a:endParaRPr>
          </a:p>
        </p:txBody>
      </p:sp>
      <p:sp>
        <p:nvSpPr>
          <p:cNvPr id="17" name="TextBox 16">
            <a:extLst>
              <a:ext uri="{FF2B5EF4-FFF2-40B4-BE49-F238E27FC236}">
                <a16:creationId xmlns:a16="http://schemas.microsoft.com/office/drawing/2014/main" id="{A0849563-20DC-4150-AA59-29E62BB296CD}"/>
              </a:ext>
            </a:extLst>
          </p:cNvPr>
          <p:cNvSpPr txBox="1"/>
          <p:nvPr/>
        </p:nvSpPr>
        <p:spPr>
          <a:xfrm rot="16200000">
            <a:off x="-1470947" y="2418350"/>
            <a:ext cx="4156331" cy="246221"/>
          </a:xfrm>
          <a:prstGeom prst="rect">
            <a:avLst/>
          </a:prstGeom>
          <a:noFill/>
          <a:ln>
            <a:noFill/>
          </a:ln>
        </p:spPr>
        <p:txBody>
          <a:bodyPr wrap="square">
            <a:spAutoFit/>
          </a:bodyPr>
          <a:lstStyle/>
          <a:p>
            <a:pPr>
              <a:defRPr/>
            </a:pPr>
            <a:r>
              <a:rPr lang="en-US" sz="1000" spc="300">
                <a:solidFill>
                  <a:schemeClr val="bg1">
                    <a:lumMod val="50000"/>
                  </a:schemeClr>
                </a:solidFill>
                <a:latin typeface="+mj-lt"/>
              </a:rPr>
              <a:t>Python in Big Data For Social Science</a:t>
            </a:r>
            <a:endParaRPr lang="en-US" sz="1000" spc="300" dirty="0">
              <a:solidFill>
                <a:schemeClr val="bg1">
                  <a:lumMod val="50000"/>
                </a:schemeClr>
              </a:solidFill>
              <a:latin typeface="+mj-lt"/>
            </a:endParaRPr>
          </a:p>
        </p:txBody>
      </p:sp>
      <p:cxnSp>
        <p:nvCxnSpPr>
          <p:cNvPr id="18" name="Straight Connector 17">
            <a:extLst>
              <a:ext uri="{FF2B5EF4-FFF2-40B4-BE49-F238E27FC236}">
                <a16:creationId xmlns:a16="http://schemas.microsoft.com/office/drawing/2014/main" id="{8989E69B-86DB-497D-BCC7-27E90E72C4E6}"/>
              </a:ext>
            </a:extLst>
          </p:cNvPr>
          <p:cNvCxnSpPr>
            <a:cxnSpLocks/>
          </p:cNvCxnSpPr>
          <p:nvPr/>
        </p:nvCxnSpPr>
        <p:spPr>
          <a:xfrm>
            <a:off x="606425" y="4876800"/>
            <a:ext cx="0" cy="1974851"/>
          </a:xfrm>
          <a:prstGeom prst="line">
            <a:avLst/>
          </a:prstGeom>
          <a:ln>
            <a:solidFill>
              <a:srgbClr val="004483"/>
            </a:solidFill>
          </a:ln>
        </p:spPr>
        <p:style>
          <a:lnRef idx="1">
            <a:schemeClr val="accent1"/>
          </a:lnRef>
          <a:fillRef idx="0">
            <a:schemeClr val="accent1"/>
          </a:fillRef>
          <a:effectRef idx="0">
            <a:schemeClr val="accent1"/>
          </a:effectRef>
          <a:fontRef idx="minor">
            <a:schemeClr val="tx1"/>
          </a:fontRef>
        </p:style>
      </p:cxnSp>
      <p:sp>
        <p:nvSpPr>
          <p:cNvPr id="8" name="Title 7">
            <a:extLst>
              <a:ext uri="{FF2B5EF4-FFF2-40B4-BE49-F238E27FC236}">
                <a16:creationId xmlns:a16="http://schemas.microsoft.com/office/drawing/2014/main" id="{BA794135-3EC7-4370-82E6-8FDDA792C165}"/>
              </a:ext>
            </a:extLst>
          </p:cNvPr>
          <p:cNvSpPr>
            <a:spLocks noGrp="1"/>
          </p:cNvSpPr>
          <p:nvPr>
            <p:ph type="title"/>
          </p:nvPr>
        </p:nvSpPr>
        <p:spPr>
          <a:xfrm>
            <a:off x="1119116" y="1046922"/>
            <a:ext cx="8179628" cy="954156"/>
          </a:xfrm>
        </p:spPr>
        <p:txBody>
          <a:bodyPr/>
          <a:lstStyle/>
          <a:p>
            <a:r>
              <a:rPr lang="en-US" b="1">
                <a:solidFill>
                  <a:srgbClr val="004483"/>
                </a:solidFill>
                <a:latin typeface="Poppins" panose="00000500000000000000" pitchFamily="50" charset="0"/>
                <a:cs typeface="Poppins" panose="00000500000000000000" pitchFamily="50" charset="0"/>
              </a:rPr>
              <a:t>Pengenalan Library di Python</a:t>
            </a:r>
          </a:p>
        </p:txBody>
      </p:sp>
      <p:sp>
        <p:nvSpPr>
          <p:cNvPr id="4" name="Rectangle 3">
            <a:extLst>
              <a:ext uri="{FF2B5EF4-FFF2-40B4-BE49-F238E27FC236}">
                <a16:creationId xmlns:a16="http://schemas.microsoft.com/office/drawing/2014/main" id="{921DF9CD-D097-BF43-93B0-A18927BFABE3}"/>
              </a:ext>
            </a:extLst>
          </p:cNvPr>
          <p:cNvSpPr/>
          <p:nvPr/>
        </p:nvSpPr>
        <p:spPr>
          <a:xfrm>
            <a:off x="1196638" y="1890762"/>
            <a:ext cx="4220981" cy="2585323"/>
          </a:xfrm>
          <a:prstGeom prst="rect">
            <a:avLst/>
          </a:prstGeom>
        </p:spPr>
        <p:txBody>
          <a:bodyPr wrap="square">
            <a:spAutoFit/>
          </a:bodyPr>
          <a:lstStyle/>
          <a:p>
            <a:pPr algn="just"/>
            <a:r>
              <a:rPr lang="en-US"/>
              <a:t>Python Library adalah kumpulan fungsi dan metode yang memungkinkan Anda untuk melakukan banyak tindakan tanpa menulis kode Anda. Sebagai contoh, Python imaging library (PIL). adalah salah satu Libray utama untuk manipulasi gambar dalam Python</a:t>
            </a:r>
          </a:p>
          <a:p>
            <a:endParaRPr lang="en-US"/>
          </a:p>
          <a:p>
            <a:endParaRPr lang="en-US"/>
          </a:p>
        </p:txBody>
      </p:sp>
      <p:pic>
        <p:nvPicPr>
          <p:cNvPr id="3" name="Picture 2">
            <a:extLst>
              <a:ext uri="{FF2B5EF4-FFF2-40B4-BE49-F238E27FC236}">
                <a16:creationId xmlns:a16="http://schemas.microsoft.com/office/drawing/2014/main" id="{C7911B33-1F7A-B14F-82AC-E45206B03504}"/>
              </a:ext>
            </a:extLst>
          </p:cNvPr>
          <p:cNvPicPr>
            <a:picLocks noChangeAspect="1"/>
          </p:cNvPicPr>
          <p:nvPr/>
        </p:nvPicPr>
        <p:blipFill>
          <a:blip r:embed="rId2"/>
          <a:stretch>
            <a:fillRect/>
          </a:stretch>
        </p:blipFill>
        <p:spPr>
          <a:xfrm>
            <a:off x="5803663" y="2234227"/>
            <a:ext cx="5823966" cy="4117956"/>
          </a:xfrm>
          <a:prstGeom prst="rect">
            <a:avLst/>
          </a:prstGeom>
        </p:spPr>
      </p:pic>
    </p:spTree>
    <p:extLst>
      <p:ext uri="{BB962C8B-B14F-4D97-AF65-F5344CB8AC3E}">
        <p14:creationId xmlns:p14="http://schemas.microsoft.com/office/powerpoint/2010/main" val="19548883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2F8A252-B2E6-4C3B-A9F5-89696484B806}"/>
              </a:ext>
            </a:extLst>
          </p:cNvPr>
          <p:cNvSpPr txBox="1"/>
          <p:nvPr/>
        </p:nvSpPr>
        <p:spPr>
          <a:xfrm>
            <a:off x="6864624" y="373261"/>
            <a:ext cx="5129213" cy="307777"/>
          </a:xfrm>
          <a:prstGeom prst="rect">
            <a:avLst/>
          </a:prstGeom>
          <a:noFill/>
          <a:ln>
            <a:noFill/>
          </a:ln>
        </p:spPr>
        <p:txBody>
          <a:bodyPr>
            <a:spAutoFit/>
          </a:bodyPr>
          <a:lstStyle/>
          <a:p>
            <a:pPr algn="r">
              <a:defRPr/>
            </a:pPr>
            <a:r>
              <a:rPr lang="en-US" sz="1400" b="1">
                <a:solidFill>
                  <a:srgbClr val="002060"/>
                </a:solidFill>
                <a:latin typeface="Poppins" panose="00000500000000000000" pitchFamily="50" charset="0"/>
                <a:cs typeface="Poppins" panose="00000500000000000000" pitchFamily="50" charset="0"/>
              </a:rPr>
              <a:t> Technaut Education </a:t>
            </a:r>
            <a:r>
              <a:rPr lang="en-US" sz="1400">
                <a:solidFill>
                  <a:srgbClr val="002060"/>
                </a:solidFill>
                <a:latin typeface="Poppins" panose="00000500000000000000" pitchFamily="50" charset="0"/>
                <a:cs typeface="Poppins" panose="00000500000000000000" pitchFamily="50" charset="0"/>
              </a:rPr>
              <a:t>| www.technaut.co</a:t>
            </a:r>
            <a:endParaRPr lang="en-US" sz="1400" dirty="0">
              <a:solidFill>
                <a:srgbClr val="002060"/>
              </a:solidFill>
              <a:latin typeface="Poppins" panose="00000500000000000000" pitchFamily="50" charset="0"/>
              <a:cs typeface="Poppins" panose="00000500000000000000" pitchFamily="50" charset="0"/>
            </a:endParaRPr>
          </a:p>
        </p:txBody>
      </p:sp>
      <p:sp>
        <p:nvSpPr>
          <p:cNvPr id="17" name="TextBox 16">
            <a:extLst>
              <a:ext uri="{FF2B5EF4-FFF2-40B4-BE49-F238E27FC236}">
                <a16:creationId xmlns:a16="http://schemas.microsoft.com/office/drawing/2014/main" id="{A0849563-20DC-4150-AA59-29E62BB296CD}"/>
              </a:ext>
            </a:extLst>
          </p:cNvPr>
          <p:cNvSpPr txBox="1"/>
          <p:nvPr/>
        </p:nvSpPr>
        <p:spPr>
          <a:xfrm rot="16200000">
            <a:off x="-1470947" y="2418350"/>
            <a:ext cx="4156331" cy="246221"/>
          </a:xfrm>
          <a:prstGeom prst="rect">
            <a:avLst/>
          </a:prstGeom>
          <a:noFill/>
          <a:ln>
            <a:noFill/>
          </a:ln>
        </p:spPr>
        <p:txBody>
          <a:bodyPr wrap="square">
            <a:spAutoFit/>
          </a:bodyPr>
          <a:lstStyle/>
          <a:p>
            <a:pPr>
              <a:defRPr/>
            </a:pPr>
            <a:r>
              <a:rPr lang="en-US" sz="1000" spc="300">
                <a:solidFill>
                  <a:schemeClr val="bg1">
                    <a:lumMod val="50000"/>
                  </a:schemeClr>
                </a:solidFill>
                <a:latin typeface="+mj-lt"/>
              </a:rPr>
              <a:t>Python in Big Data For Social Science</a:t>
            </a:r>
            <a:endParaRPr lang="en-US" sz="1000" spc="300" dirty="0">
              <a:solidFill>
                <a:schemeClr val="bg1">
                  <a:lumMod val="50000"/>
                </a:schemeClr>
              </a:solidFill>
              <a:latin typeface="+mj-lt"/>
            </a:endParaRPr>
          </a:p>
        </p:txBody>
      </p:sp>
      <p:cxnSp>
        <p:nvCxnSpPr>
          <p:cNvPr id="18" name="Straight Connector 17">
            <a:extLst>
              <a:ext uri="{FF2B5EF4-FFF2-40B4-BE49-F238E27FC236}">
                <a16:creationId xmlns:a16="http://schemas.microsoft.com/office/drawing/2014/main" id="{8989E69B-86DB-497D-BCC7-27E90E72C4E6}"/>
              </a:ext>
            </a:extLst>
          </p:cNvPr>
          <p:cNvCxnSpPr>
            <a:cxnSpLocks/>
          </p:cNvCxnSpPr>
          <p:nvPr/>
        </p:nvCxnSpPr>
        <p:spPr>
          <a:xfrm>
            <a:off x="606425" y="4876800"/>
            <a:ext cx="0" cy="1974851"/>
          </a:xfrm>
          <a:prstGeom prst="line">
            <a:avLst/>
          </a:prstGeom>
          <a:ln>
            <a:solidFill>
              <a:srgbClr val="004483"/>
            </a:solidFill>
          </a:ln>
        </p:spPr>
        <p:style>
          <a:lnRef idx="1">
            <a:schemeClr val="accent1"/>
          </a:lnRef>
          <a:fillRef idx="0">
            <a:schemeClr val="accent1"/>
          </a:fillRef>
          <a:effectRef idx="0">
            <a:schemeClr val="accent1"/>
          </a:effectRef>
          <a:fontRef idx="minor">
            <a:schemeClr val="tx1"/>
          </a:fontRef>
        </p:style>
      </p:cxnSp>
      <p:sp>
        <p:nvSpPr>
          <p:cNvPr id="8" name="Title 7">
            <a:extLst>
              <a:ext uri="{FF2B5EF4-FFF2-40B4-BE49-F238E27FC236}">
                <a16:creationId xmlns:a16="http://schemas.microsoft.com/office/drawing/2014/main" id="{BA794135-3EC7-4370-82E6-8FDDA792C165}"/>
              </a:ext>
            </a:extLst>
          </p:cNvPr>
          <p:cNvSpPr>
            <a:spLocks noGrp="1"/>
          </p:cNvSpPr>
          <p:nvPr>
            <p:ph type="title"/>
          </p:nvPr>
        </p:nvSpPr>
        <p:spPr>
          <a:xfrm>
            <a:off x="1119116" y="1046922"/>
            <a:ext cx="8179628" cy="954156"/>
          </a:xfrm>
        </p:spPr>
        <p:txBody>
          <a:bodyPr>
            <a:normAutofit fontScale="90000"/>
          </a:bodyPr>
          <a:lstStyle/>
          <a:p>
            <a:r>
              <a:rPr lang="en-US" b="1">
                <a:solidFill>
                  <a:srgbClr val="004483"/>
                </a:solidFill>
                <a:latin typeface="Poppins" panose="00000500000000000000" pitchFamily="50" charset="0"/>
                <a:cs typeface="Poppins" panose="00000500000000000000" pitchFamily="50" charset="0"/>
              </a:rPr>
              <a:t>Library untuk Memanipulasi Data:</a:t>
            </a:r>
            <a:br>
              <a:rPr lang="en-US" b="1">
                <a:solidFill>
                  <a:srgbClr val="004483"/>
                </a:solidFill>
                <a:latin typeface="Poppins" panose="00000500000000000000" pitchFamily="50" charset="0"/>
                <a:cs typeface="Poppins" panose="00000500000000000000" pitchFamily="50" charset="0"/>
              </a:rPr>
            </a:br>
            <a:r>
              <a:rPr lang="en-US" sz="4000">
                <a:solidFill>
                  <a:srgbClr val="004483"/>
                </a:solidFill>
                <a:latin typeface="Poppins" panose="00000500000000000000" pitchFamily="50" charset="0"/>
                <a:cs typeface="Poppins" panose="00000500000000000000" pitchFamily="50" charset="0"/>
              </a:rPr>
              <a:t>Pandas</a:t>
            </a:r>
            <a:endParaRPr lang="en-US" b="1">
              <a:solidFill>
                <a:srgbClr val="004483"/>
              </a:solidFill>
              <a:latin typeface="Poppins" panose="00000500000000000000" pitchFamily="50" charset="0"/>
              <a:cs typeface="Poppins" panose="00000500000000000000" pitchFamily="50" charset="0"/>
            </a:endParaRPr>
          </a:p>
        </p:txBody>
      </p:sp>
      <p:sp>
        <p:nvSpPr>
          <p:cNvPr id="2" name="Rectangle 1">
            <a:extLst>
              <a:ext uri="{FF2B5EF4-FFF2-40B4-BE49-F238E27FC236}">
                <a16:creationId xmlns:a16="http://schemas.microsoft.com/office/drawing/2014/main" id="{7B1DEBC8-0E6E-3149-9A6D-2759AF872723}"/>
              </a:ext>
            </a:extLst>
          </p:cNvPr>
          <p:cNvSpPr/>
          <p:nvPr/>
        </p:nvSpPr>
        <p:spPr>
          <a:xfrm>
            <a:off x="1119116" y="2001078"/>
            <a:ext cx="7000756" cy="3008772"/>
          </a:xfrm>
          <a:prstGeom prst="rect">
            <a:avLst/>
          </a:prstGeom>
        </p:spPr>
        <p:txBody>
          <a:bodyPr wrap="square">
            <a:spAutoFit/>
          </a:bodyPr>
          <a:lstStyle/>
          <a:p>
            <a:pPr marL="285750" indent="-285750">
              <a:lnSpc>
                <a:spcPct val="150000"/>
              </a:lnSpc>
              <a:buFont typeface="Arial" panose="020B0604020202020204" pitchFamily="34" charset="0"/>
              <a:buChar char="•"/>
            </a:pPr>
            <a:r>
              <a:rPr lang="en-ID" sz="1600" i="0">
                <a:effectLst/>
                <a:latin typeface="open sans"/>
              </a:rPr>
              <a:t>Dengan menggunakan sistem </a:t>
            </a:r>
            <a:r>
              <a:rPr lang="en-ID" sz="1600" i="1">
                <a:effectLst/>
                <a:latin typeface="open sans"/>
              </a:rPr>
              <a:t>dataframe</a:t>
            </a:r>
            <a:r>
              <a:rPr lang="en-ID" sz="1600" i="0">
                <a:effectLst/>
                <a:latin typeface="open sans"/>
              </a:rPr>
              <a:t>, kamu dapat memuat sebuah </a:t>
            </a:r>
            <a:r>
              <a:rPr lang="en-ID" sz="1600" i="1">
                <a:effectLst/>
                <a:latin typeface="open sans"/>
              </a:rPr>
              <a:t>file</a:t>
            </a:r>
            <a:r>
              <a:rPr lang="en-ID" sz="1600" i="0">
                <a:effectLst/>
                <a:latin typeface="open sans"/>
              </a:rPr>
              <a:t> ke dalam tabel virtual ala </a:t>
            </a:r>
            <a:r>
              <a:rPr lang="en-ID" sz="1600" i="1">
                <a:effectLst/>
                <a:latin typeface="open sans"/>
              </a:rPr>
              <a:t>spreadsheet</a:t>
            </a:r>
            <a:r>
              <a:rPr lang="en-ID" sz="1600" i="0">
                <a:effectLst/>
                <a:latin typeface="open sans"/>
              </a:rPr>
              <a:t> dengan menggunakan Pandas. </a:t>
            </a:r>
          </a:p>
          <a:p>
            <a:pPr marL="285750" indent="-285750">
              <a:lnSpc>
                <a:spcPct val="150000"/>
              </a:lnSpc>
              <a:buFont typeface="Arial" panose="020B0604020202020204" pitchFamily="34" charset="0"/>
              <a:buChar char="•"/>
            </a:pPr>
            <a:r>
              <a:rPr lang="en-ID" sz="1600" i="0">
                <a:effectLst/>
                <a:latin typeface="open sans"/>
              </a:rPr>
              <a:t>Dengan menggunakan Pandas, kamu dapat mengolah suatu data dan mengolahnya seperti </a:t>
            </a:r>
            <a:r>
              <a:rPr lang="en-ID" sz="1600" i="1">
                <a:effectLst/>
                <a:latin typeface="open sans"/>
              </a:rPr>
              <a:t>join</a:t>
            </a:r>
            <a:r>
              <a:rPr lang="en-ID" sz="1600" i="0">
                <a:effectLst/>
                <a:latin typeface="open sans"/>
              </a:rPr>
              <a:t>, </a:t>
            </a:r>
            <a:r>
              <a:rPr lang="en-ID" sz="1600" i="1">
                <a:effectLst/>
                <a:latin typeface="open sans"/>
              </a:rPr>
              <a:t>distinct</a:t>
            </a:r>
            <a:r>
              <a:rPr lang="en-ID" sz="1600" i="0">
                <a:effectLst/>
                <a:latin typeface="open sans"/>
              </a:rPr>
              <a:t>, </a:t>
            </a:r>
            <a:r>
              <a:rPr lang="en-ID" sz="1600" i="1">
                <a:effectLst/>
                <a:latin typeface="open sans"/>
              </a:rPr>
              <a:t>group by</a:t>
            </a:r>
            <a:r>
              <a:rPr lang="en-ID" sz="1600" i="0">
                <a:effectLst/>
                <a:latin typeface="open sans"/>
              </a:rPr>
              <a:t>, agregasi, dan teknik seperti pada SQL, hanya saja dilakukan pada tabel yang dimuat dari </a:t>
            </a:r>
            <a:r>
              <a:rPr lang="en-ID" sz="1600" i="1">
                <a:effectLst/>
                <a:latin typeface="open sans"/>
              </a:rPr>
              <a:t>file</a:t>
            </a:r>
            <a:r>
              <a:rPr lang="en-ID" sz="1600" i="0">
                <a:effectLst/>
                <a:latin typeface="open sans"/>
              </a:rPr>
              <a:t> ke RAM.</a:t>
            </a:r>
          </a:p>
          <a:p>
            <a:pPr marL="285750" indent="-285750">
              <a:lnSpc>
                <a:spcPct val="150000"/>
              </a:lnSpc>
              <a:buFont typeface="Arial" panose="020B0604020202020204" pitchFamily="34" charset="0"/>
              <a:buChar char="•"/>
            </a:pPr>
            <a:r>
              <a:rPr lang="en-ID" sz="1600" i="0">
                <a:effectLst/>
                <a:latin typeface="open sans"/>
              </a:rPr>
              <a:t>Pandas juga dapat membaca </a:t>
            </a:r>
            <a:r>
              <a:rPr lang="en-ID" sz="1600" i="1">
                <a:effectLst/>
                <a:latin typeface="open sans"/>
              </a:rPr>
              <a:t>file</a:t>
            </a:r>
            <a:r>
              <a:rPr lang="en-ID" sz="1600" i="0">
                <a:effectLst/>
                <a:latin typeface="open sans"/>
              </a:rPr>
              <a:t> dari berbagai </a:t>
            </a:r>
            <a:r>
              <a:rPr lang="en-ID" sz="1600" i="1">
                <a:effectLst/>
                <a:latin typeface="open sans"/>
              </a:rPr>
              <a:t>format</a:t>
            </a:r>
            <a:r>
              <a:rPr lang="en-ID" sz="1600" i="0">
                <a:effectLst/>
                <a:latin typeface="open sans"/>
              </a:rPr>
              <a:t> seperti .txt, .csv, .tsv, dan lainnya. Anggap saja Pandas adalah </a:t>
            </a:r>
            <a:r>
              <a:rPr lang="en-ID" sz="1600" i="1">
                <a:effectLst/>
                <a:latin typeface="open sans"/>
              </a:rPr>
              <a:t>spreadsheet</a:t>
            </a:r>
            <a:r>
              <a:rPr lang="en-ID" sz="1600" i="0">
                <a:effectLst/>
                <a:latin typeface="open sans"/>
              </a:rPr>
              <a:t> namun tidak memiliki GUI dan punya fitur seperti SQL.</a:t>
            </a:r>
          </a:p>
        </p:txBody>
      </p:sp>
      <p:pic>
        <p:nvPicPr>
          <p:cNvPr id="5" name="Picture 4">
            <a:extLst>
              <a:ext uri="{FF2B5EF4-FFF2-40B4-BE49-F238E27FC236}">
                <a16:creationId xmlns:a16="http://schemas.microsoft.com/office/drawing/2014/main" id="{22F3FA03-5B37-ED4C-96A8-2FCD3A1274B3}"/>
              </a:ext>
            </a:extLst>
          </p:cNvPr>
          <p:cNvPicPr>
            <a:picLocks noChangeAspect="1"/>
          </p:cNvPicPr>
          <p:nvPr/>
        </p:nvPicPr>
        <p:blipFill>
          <a:blip r:embed="rId2"/>
          <a:stretch>
            <a:fillRect/>
          </a:stretch>
        </p:blipFill>
        <p:spPr>
          <a:xfrm>
            <a:off x="4467587" y="5060255"/>
            <a:ext cx="7724413" cy="1607939"/>
          </a:xfrm>
          <a:prstGeom prst="rect">
            <a:avLst/>
          </a:prstGeom>
        </p:spPr>
      </p:pic>
    </p:spTree>
    <p:extLst>
      <p:ext uri="{BB962C8B-B14F-4D97-AF65-F5344CB8AC3E}">
        <p14:creationId xmlns:p14="http://schemas.microsoft.com/office/powerpoint/2010/main" val="22726404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2F8A252-B2E6-4C3B-A9F5-89696484B806}"/>
              </a:ext>
            </a:extLst>
          </p:cNvPr>
          <p:cNvSpPr txBox="1"/>
          <p:nvPr/>
        </p:nvSpPr>
        <p:spPr>
          <a:xfrm>
            <a:off x="6864624" y="373261"/>
            <a:ext cx="5129213" cy="307777"/>
          </a:xfrm>
          <a:prstGeom prst="rect">
            <a:avLst/>
          </a:prstGeom>
          <a:noFill/>
          <a:ln>
            <a:noFill/>
          </a:ln>
        </p:spPr>
        <p:txBody>
          <a:bodyPr>
            <a:spAutoFit/>
          </a:bodyPr>
          <a:lstStyle/>
          <a:p>
            <a:pPr algn="r">
              <a:defRPr/>
            </a:pPr>
            <a:r>
              <a:rPr lang="en-US" sz="1400" b="1">
                <a:solidFill>
                  <a:srgbClr val="002060"/>
                </a:solidFill>
                <a:latin typeface="Poppins" panose="00000500000000000000" pitchFamily="50" charset="0"/>
                <a:cs typeface="Poppins" panose="00000500000000000000" pitchFamily="50" charset="0"/>
              </a:rPr>
              <a:t> Technaut Education </a:t>
            </a:r>
            <a:r>
              <a:rPr lang="en-US" sz="1400">
                <a:solidFill>
                  <a:srgbClr val="002060"/>
                </a:solidFill>
                <a:latin typeface="Poppins" panose="00000500000000000000" pitchFamily="50" charset="0"/>
                <a:cs typeface="Poppins" panose="00000500000000000000" pitchFamily="50" charset="0"/>
              </a:rPr>
              <a:t>| www.technaut.co</a:t>
            </a:r>
            <a:endParaRPr lang="en-US" sz="1400" dirty="0">
              <a:solidFill>
                <a:srgbClr val="002060"/>
              </a:solidFill>
              <a:latin typeface="Poppins" panose="00000500000000000000" pitchFamily="50" charset="0"/>
              <a:cs typeface="Poppins" panose="00000500000000000000" pitchFamily="50" charset="0"/>
            </a:endParaRPr>
          </a:p>
        </p:txBody>
      </p:sp>
      <p:sp>
        <p:nvSpPr>
          <p:cNvPr id="17" name="TextBox 16">
            <a:extLst>
              <a:ext uri="{FF2B5EF4-FFF2-40B4-BE49-F238E27FC236}">
                <a16:creationId xmlns:a16="http://schemas.microsoft.com/office/drawing/2014/main" id="{A0849563-20DC-4150-AA59-29E62BB296CD}"/>
              </a:ext>
            </a:extLst>
          </p:cNvPr>
          <p:cNvSpPr txBox="1"/>
          <p:nvPr/>
        </p:nvSpPr>
        <p:spPr>
          <a:xfrm rot="16200000">
            <a:off x="-1470947" y="2418350"/>
            <a:ext cx="4156331" cy="246221"/>
          </a:xfrm>
          <a:prstGeom prst="rect">
            <a:avLst/>
          </a:prstGeom>
          <a:noFill/>
          <a:ln>
            <a:noFill/>
          </a:ln>
        </p:spPr>
        <p:txBody>
          <a:bodyPr wrap="square">
            <a:spAutoFit/>
          </a:bodyPr>
          <a:lstStyle/>
          <a:p>
            <a:pPr>
              <a:defRPr/>
            </a:pPr>
            <a:r>
              <a:rPr lang="en-US" sz="1000" spc="300">
                <a:solidFill>
                  <a:schemeClr val="bg1">
                    <a:lumMod val="50000"/>
                  </a:schemeClr>
                </a:solidFill>
                <a:latin typeface="+mj-lt"/>
              </a:rPr>
              <a:t>Python in Big Data For Social Science</a:t>
            </a:r>
            <a:endParaRPr lang="en-US" sz="1000" spc="300" dirty="0">
              <a:solidFill>
                <a:schemeClr val="bg1">
                  <a:lumMod val="50000"/>
                </a:schemeClr>
              </a:solidFill>
              <a:latin typeface="+mj-lt"/>
            </a:endParaRPr>
          </a:p>
        </p:txBody>
      </p:sp>
      <p:cxnSp>
        <p:nvCxnSpPr>
          <p:cNvPr id="18" name="Straight Connector 17">
            <a:extLst>
              <a:ext uri="{FF2B5EF4-FFF2-40B4-BE49-F238E27FC236}">
                <a16:creationId xmlns:a16="http://schemas.microsoft.com/office/drawing/2014/main" id="{8989E69B-86DB-497D-BCC7-27E90E72C4E6}"/>
              </a:ext>
            </a:extLst>
          </p:cNvPr>
          <p:cNvCxnSpPr>
            <a:cxnSpLocks/>
          </p:cNvCxnSpPr>
          <p:nvPr/>
        </p:nvCxnSpPr>
        <p:spPr>
          <a:xfrm>
            <a:off x="606425" y="4876800"/>
            <a:ext cx="0" cy="1974851"/>
          </a:xfrm>
          <a:prstGeom prst="line">
            <a:avLst/>
          </a:prstGeom>
          <a:ln>
            <a:solidFill>
              <a:srgbClr val="004483"/>
            </a:solidFill>
          </a:ln>
        </p:spPr>
        <p:style>
          <a:lnRef idx="1">
            <a:schemeClr val="accent1"/>
          </a:lnRef>
          <a:fillRef idx="0">
            <a:schemeClr val="accent1"/>
          </a:fillRef>
          <a:effectRef idx="0">
            <a:schemeClr val="accent1"/>
          </a:effectRef>
          <a:fontRef idx="minor">
            <a:schemeClr val="tx1"/>
          </a:fontRef>
        </p:style>
      </p:cxnSp>
      <p:sp>
        <p:nvSpPr>
          <p:cNvPr id="8" name="Title 7">
            <a:extLst>
              <a:ext uri="{FF2B5EF4-FFF2-40B4-BE49-F238E27FC236}">
                <a16:creationId xmlns:a16="http://schemas.microsoft.com/office/drawing/2014/main" id="{BA794135-3EC7-4370-82E6-8FDDA792C165}"/>
              </a:ext>
            </a:extLst>
          </p:cNvPr>
          <p:cNvSpPr>
            <a:spLocks noGrp="1"/>
          </p:cNvSpPr>
          <p:nvPr>
            <p:ph type="title"/>
          </p:nvPr>
        </p:nvSpPr>
        <p:spPr>
          <a:xfrm>
            <a:off x="1119116" y="1046922"/>
            <a:ext cx="8179628" cy="954156"/>
          </a:xfrm>
        </p:spPr>
        <p:txBody>
          <a:bodyPr>
            <a:normAutofit fontScale="90000"/>
          </a:bodyPr>
          <a:lstStyle/>
          <a:p>
            <a:r>
              <a:rPr lang="en-US" b="1">
                <a:solidFill>
                  <a:srgbClr val="004483"/>
                </a:solidFill>
                <a:latin typeface="Poppins" panose="00000500000000000000" pitchFamily="50" charset="0"/>
                <a:cs typeface="Poppins" panose="00000500000000000000" pitchFamily="50" charset="0"/>
              </a:rPr>
              <a:t>Library untuk Memanipulasi Data:</a:t>
            </a:r>
            <a:br>
              <a:rPr lang="en-US" b="1">
                <a:solidFill>
                  <a:srgbClr val="004483"/>
                </a:solidFill>
                <a:latin typeface="Poppins" panose="00000500000000000000" pitchFamily="50" charset="0"/>
                <a:cs typeface="Poppins" panose="00000500000000000000" pitchFamily="50" charset="0"/>
              </a:rPr>
            </a:br>
            <a:r>
              <a:rPr lang="en-US">
                <a:solidFill>
                  <a:srgbClr val="004483"/>
                </a:solidFill>
                <a:latin typeface="Poppins" panose="00000500000000000000" pitchFamily="50" charset="0"/>
                <a:cs typeface="Poppins" panose="00000500000000000000" pitchFamily="50" charset="0"/>
              </a:rPr>
              <a:t>NumPy</a:t>
            </a:r>
            <a:endParaRPr lang="en-US" b="1">
              <a:solidFill>
                <a:srgbClr val="004483"/>
              </a:solidFill>
              <a:latin typeface="Poppins" panose="00000500000000000000" pitchFamily="50" charset="0"/>
              <a:cs typeface="Poppins" panose="00000500000000000000" pitchFamily="50" charset="0"/>
            </a:endParaRPr>
          </a:p>
        </p:txBody>
      </p:sp>
      <p:sp>
        <p:nvSpPr>
          <p:cNvPr id="2" name="Rectangle 1">
            <a:extLst>
              <a:ext uri="{FF2B5EF4-FFF2-40B4-BE49-F238E27FC236}">
                <a16:creationId xmlns:a16="http://schemas.microsoft.com/office/drawing/2014/main" id="{7B1DEBC8-0E6E-3149-9A6D-2759AF872723}"/>
              </a:ext>
            </a:extLst>
          </p:cNvPr>
          <p:cNvSpPr/>
          <p:nvPr/>
        </p:nvSpPr>
        <p:spPr>
          <a:xfrm>
            <a:off x="1119116" y="2001078"/>
            <a:ext cx="7842004" cy="2126864"/>
          </a:xfrm>
          <a:prstGeom prst="rect">
            <a:avLst/>
          </a:prstGeom>
        </p:spPr>
        <p:txBody>
          <a:bodyPr wrap="square">
            <a:spAutoFit/>
          </a:bodyPr>
          <a:lstStyle/>
          <a:p>
            <a:pPr marL="285750" indent="-285750">
              <a:lnSpc>
                <a:spcPct val="150000"/>
              </a:lnSpc>
              <a:buFont typeface="Arial" panose="020B0604020202020204" pitchFamily="34" charset="0"/>
              <a:buChar char="•"/>
            </a:pPr>
            <a:r>
              <a:rPr lang="en-ID"/>
              <a:t>Numpy memiliki kegunaan untuk operasi vektor dan matriks. </a:t>
            </a:r>
          </a:p>
          <a:p>
            <a:pPr marL="285750" indent="-285750">
              <a:lnSpc>
                <a:spcPct val="150000"/>
              </a:lnSpc>
              <a:buFont typeface="Arial" panose="020B0604020202020204" pitchFamily="34" charset="0"/>
              <a:buChar char="•"/>
            </a:pPr>
            <a:r>
              <a:rPr lang="en-ID"/>
              <a:t>Fiturnya hampir sama dengan MATLAB dalam mengelola </a:t>
            </a:r>
            <a:r>
              <a:rPr lang="en-ID" i="1"/>
              <a:t>array</a:t>
            </a:r>
            <a:r>
              <a:rPr lang="en-ID"/>
              <a:t> dan </a:t>
            </a:r>
            <a:r>
              <a:rPr lang="en-ID" i="1"/>
              <a:t>array</a:t>
            </a:r>
            <a:r>
              <a:rPr lang="en-ID"/>
              <a:t> multidimensi. </a:t>
            </a:r>
          </a:p>
          <a:p>
            <a:pPr marL="285750" indent="-285750">
              <a:lnSpc>
                <a:spcPct val="150000"/>
              </a:lnSpc>
              <a:buFont typeface="Arial" panose="020B0604020202020204" pitchFamily="34" charset="0"/>
              <a:buChar char="•"/>
            </a:pPr>
            <a:r>
              <a:rPr lang="en-ID"/>
              <a:t>Numpy merupakan salah satu </a:t>
            </a:r>
            <a:r>
              <a:rPr lang="en-ID" i="1"/>
              <a:t>library</a:t>
            </a:r>
            <a:r>
              <a:rPr lang="en-ID"/>
              <a:t> yang digunakan oleh </a:t>
            </a:r>
            <a:r>
              <a:rPr lang="en-ID" i="1"/>
              <a:t>library</a:t>
            </a:r>
            <a:r>
              <a:rPr lang="en-ID"/>
              <a:t> lain seperti Scikit-Learn untuk keperluan analisis data.</a:t>
            </a:r>
            <a:endParaRPr lang="en-ID" sz="1600" i="0">
              <a:effectLst/>
              <a:latin typeface="open sans"/>
            </a:endParaRPr>
          </a:p>
        </p:txBody>
      </p:sp>
      <p:sp>
        <p:nvSpPr>
          <p:cNvPr id="3" name="TextBox 2">
            <a:extLst>
              <a:ext uri="{FF2B5EF4-FFF2-40B4-BE49-F238E27FC236}">
                <a16:creationId xmlns:a16="http://schemas.microsoft.com/office/drawing/2014/main" id="{D8AAD3CD-1197-B74B-BE5C-1113FB04CDF1}"/>
              </a:ext>
            </a:extLst>
          </p:cNvPr>
          <p:cNvSpPr txBox="1"/>
          <p:nvPr/>
        </p:nvSpPr>
        <p:spPr>
          <a:xfrm>
            <a:off x="1425190" y="4184302"/>
            <a:ext cx="7034784" cy="338554"/>
          </a:xfrm>
          <a:prstGeom prst="rect">
            <a:avLst/>
          </a:prstGeom>
          <a:solidFill>
            <a:schemeClr val="accent4">
              <a:lumMod val="20000"/>
              <a:lumOff val="80000"/>
            </a:schemeClr>
          </a:solidFill>
        </p:spPr>
        <p:txBody>
          <a:bodyPr wrap="square" rtlCol="0">
            <a:spAutoFit/>
          </a:bodyPr>
          <a:lstStyle/>
          <a:p>
            <a:r>
              <a:rPr lang="en-US" sz="1600"/>
              <a:t>Import numpy as np</a:t>
            </a:r>
          </a:p>
        </p:txBody>
      </p:sp>
      <p:pic>
        <p:nvPicPr>
          <p:cNvPr id="4" name="Picture 3">
            <a:extLst>
              <a:ext uri="{FF2B5EF4-FFF2-40B4-BE49-F238E27FC236}">
                <a16:creationId xmlns:a16="http://schemas.microsoft.com/office/drawing/2014/main" id="{22ADF700-005A-1347-984C-770C22E0F898}"/>
              </a:ext>
            </a:extLst>
          </p:cNvPr>
          <p:cNvPicPr>
            <a:picLocks noChangeAspect="1"/>
          </p:cNvPicPr>
          <p:nvPr/>
        </p:nvPicPr>
        <p:blipFill>
          <a:blip r:embed="rId2"/>
          <a:stretch>
            <a:fillRect/>
          </a:stretch>
        </p:blipFill>
        <p:spPr>
          <a:xfrm>
            <a:off x="8872686" y="1755648"/>
            <a:ext cx="3121151" cy="3121151"/>
          </a:xfrm>
          <a:prstGeom prst="rect">
            <a:avLst/>
          </a:prstGeom>
        </p:spPr>
      </p:pic>
    </p:spTree>
    <p:extLst>
      <p:ext uri="{BB962C8B-B14F-4D97-AF65-F5344CB8AC3E}">
        <p14:creationId xmlns:p14="http://schemas.microsoft.com/office/powerpoint/2010/main" val="1628068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2F8A252-B2E6-4C3B-A9F5-89696484B806}"/>
              </a:ext>
            </a:extLst>
          </p:cNvPr>
          <p:cNvSpPr txBox="1"/>
          <p:nvPr/>
        </p:nvSpPr>
        <p:spPr>
          <a:xfrm>
            <a:off x="6864624" y="373261"/>
            <a:ext cx="5129213" cy="307777"/>
          </a:xfrm>
          <a:prstGeom prst="rect">
            <a:avLst/>
          </a:prstGeom>
          <a:noFill/>
          <a:ln>
            <a:noFill/>
          </a:ln>
        </p:spPr>
        <p:txBody>
          <a:bodyPr>
            <a:spAutoFit/>
          </a:bodyPr>
          <a:lstStyle/>
          <a:p>
            <a:pPr algn="r">
              <a:defRPr/>
            </a:pPr>
            <a:r>
              <a:rPr lang="en-US" sz="1400" b="1">
                <a:solidFill>
                  <a:srgbClr val="002060"/>
                </a:solidFill>
                <a:latin typeface="Poppins" panose="00000500000000000000" pitchFamily="50" charset="0"/>
                <a:cs typeface="Poppins" panose="00000500000000000000" pitchFamily="50" charset="0"/>
              </a:rPr>
              <a:t> Technaut Education </a:t>
            </a:r>
            <a:r>
              <a:rPr lang="en-US" sz="1400">
                <a:solidFill>
                  <a:srgbClr val="002060"/>
                </a:solidFill>
                <a:latin typeface="Poppins" panose="00000500000000000000" pitchFamily="50" charset="0"/>
                <a:cs typeface="Poppins" panose="00000500000000000000" pitchFamily="50" charset="0"/>
              </a:rPr>
              <a:t>| www.technaut.co</a:t>
            </a:r>
            <a:endParaRPr lang="en-US" sz="1400" dirty="0">
              <a:solidFill>
                <a:srgbClr val="002060"/>
              </a:solidFill>
              <a:latin typeface="Poppins" panose="00000500000000000000" pitchFamily="50" charset="0"/>
              <a:cs typeface="Poppins" panose="00000500000000000000" pitchFamily="50" charset="0"/>
            </a:endParaRPr>
          </a:p>
        </p:txBody>
      </p:sp>
      <p:sp>
        <p:nvSpPr>
          <p:cNvPr id="17" name="TextBox 16">
            <a:extLst>
              <a:ext uri="{FF2B5EF4-FFF2-40B4-BE49-F238E27FC236}">
                <a16:creationId xmlns:a16="http://schemas.microsoft.com/office/drawing/2014/main" id="{A0849563-20DC-4150-AA59-29E62BB296CD}"/>
              </a:ext>
            </a:extLst>
          </p:cNvPr>
          <p:cNvSpPr txBox="1"/>
          <p:nvPr/>
        </p:nvSpPr>
        <p:spPr>
          <a:xfrm rot="16200000">
            <a:off x="-1470947" y="2418350"/>
            <a:ext cx="4156331" cy="246221"/>
          </a:xfrm>
          <a:prstGeom prst="rect">
            <a:avLst/>
          </a:prstGeom>
          <a:noFill/>
          <a:ln>
            <a:noFill/>
          </a:ln>
        </p:spPr>
        <p:txBody>
          <a:bodyPr wrap="square">
            <a:spAutoFit/>
          </a:bodyPr>
          <a:lstStyle/>
          <a:p>
            <a:pPr>
              <a:defRPr/>
            </a:pPr>
            <a:r>
              <a:rPr lang="en-US" sz="1000" spc="300">
                <a:solidFill>
                  <a:schemeClr val="bg1">
                    <a:lumMod val="50000"/>
                  </a:schemeClr>
                </a:solidFill>
                <a:latin typeface="+mj-lt"/>
              </a:rPr>
              <a:t>Python in Big Data For Social Science</a:t>
            </a:r>
            <a:endParaRPr lang="en-US" sz="1000" spc="300" dirty="0">
              <a:solidFill>
                <a:schemeClr val="bg1">
                  <a:lumMod val="50000"/>
                </a:schemeClr>
              </a:solidFill>
              <a:latin typeface="+mj-lt"/>
            </a:endParaRPr>
          </a:p>
        </p:txBody>
      </p:sp>
      <p:cxnSp>
        <p:nvCxnSpPr>
          <p:cNvPr id="18" name="Straight Connector 17">
            <a:extLst>
              <a:ext uri="{FF2B5EF4-FFF2-40B4-BE49-F238E27FC236}">
                <a16:creationId xmlns:a16="http://schemas.microsoft.com/office/drawing/2014/main" id="{8989E69B-86DB-497D-BCC7-27E90E72C4E6}"/>
              </a:ext>
            </a:extLst>
          </p:cNvPr>
          <p:cNvCxnSpPr>
            <a:cxnSpLocks/>
          </p:cNvCxnSpPr>
          <p:nvPr/>
        </p:nvCxnSpPr>
        <p:spPr>
          <a:xfrm>
            <a:off x="606425" y="4876800"/>
            <a:ext cx="0" cy="1974851"/>
          </a:xfrm>
          <a:prstGeom prst="line">
            <a:avLst/>
          </a:prstGeom>
          <a:ln>
            <a:solidFill>
              <a:srgbClr val="004483"/>
            </a:solidFill>
          </a:ln>
        </p:spPr>
        <p:style>
          <a:lnRef idx="1">
            <a:schemeClr val="accent1"/>
          </a:lnRef>
          <a:fillRef idx="0">
            <a:schemeClr val="accent1"/>
          </a:fillRef>
          <a:effectRef idx="0">
            <a:schemeClr val="accent1"/>
          </a:effectRef>
          <a:fontRef idx="minor">
            <a:schemeClr val="tx1"/>
          </a:fontRef>
        </p:style>
      </p:cxnSp>
      <p:sp>
        <p:nvSpPr>
          <p:cNvPr id="8" name="Title 7">
            <a:extLst>
              <a:ext uri="{FF2B5EF4-FFF2-40B4-BE49-F238E27FC236}">
                <a16:creationId xmlns:a16="http://schemas.microsoft.com/office/drawing/2014/main" id="{BA794135-3EC7-4370-82E6-8FDDA792C165}"/>
              </a:ext>
            </a:extLst>
          </p:cNvPr>
          <p:cNvSpPr>
            <a:spLocks noGrp="1"/>
          </p:cNvSpPr>
          <p:nvPr>
            <p:ph type="title"/>
          </p:nvPr>
        </p:nvSpPr>
        <p:spPr>
          <a:xfrm>
            <a:off x="1119116" y="1046922"/>
            <a:ext cx="8179628" cy="954156"/>
          </a:xfrm>
        </p:spPr>
        <p:txBody>
          <a:bodyPr>
            <a:normAutofit fontScale="90000"/>
          </a:bodyPr>
          <a:lstStyle/>
          <a:p>
            <a:r>
              <a:rPr lang="en-US" b="1">
                <a:solidFill>
                  <a:srgbClr val="004483"/>
                </a:solidFill>
                <a:latin typeface="Poppins" panose="00000500000000000000" pitchFamily="50" charset="0"/>
                <a:cs typeface="Poppins" panose="00000500000000000000" pitchFamily="50" charset="0"/>
              </a:rPr>
              <a:t>Library untuk Visualisasi Data:</a:t>
            </a:r>
            <a:br>
              <a:rPr lang="en-US" b="1">
                <a:solidFill>
                  <a:srgbClr val="004483"/>
                </a:solidFill>
                <a:latin typeface="Poppins" panose="00000500000000000000" pitchFamily="50" charset="0"/>
                <a:cs typeface="Poppins" panose="00000500000000000000" pitchFamily="50" charset="0"/>
              </a:rPr>
            </a:br>
            <a:r>
              <a:rPr lang="en-US">
                <a:solidFill>
                  <a:srgbClr val="004483"/>
                </a:solidFill>
                <a:latin typeface="Poppins" panose="00000500000000000000" pitchFamily="50" charset="0"/>
                <a:cs typeface="Poppins" panose="00000500000000000000" pitchFamily="50" charset="0"/>
              </a:rPr>
              <a:t>Matplotlib</a:t>
            </a:r>
            <a:endParaRPr lang="en-US" b="1">
              <a:solidFill>
                <a:srgbClr val="004483"/>
              </a:solidFill>
              <a:latin typeface="Poppins" panose="00000500000000000000" pitchFamily="50" charset="0"/>
              <a:cs typeface="Poppins" panose="00000500000000000000" pitchFamily="50" charset="0"/>
            </a:endParaRPr>
          </a:p>
        </p:txBody>
      </p:sp>
      <p:sp>
        <p:nvSpPr>
          <p:cNvPr id="2" name="Rectangle 1">
            <a:extLst>
              <a:ext uri="{FF2B5EF4-FFF2-40B4-BE49-F238E27FC236}">
                <a16:creationId xmlns:a16="http://schemas.microsoft.com/office/drawing/2014/main" id="{7B1DEBC8-0E6E-3149-9A6D-2759AF872723}"/>
              </a:ext>
            </a:extLst>
          </p:cNvPr>
          <p:cNvSpPr/>
          <p:nvPr/>
        </p:nvSpPr>
        <p:spPr>
          <a:xfrm>
            <a:off x="1119116" y="2001078"/>
            <a:ext cx="7842004" cy="2600648"/>
          </a:xfrm>
          <a:prstGeom prst="rect">
            <a:avLst/>
          </a:prstGeom>
        </p:spPr>
        <p:txBody>
          <a:bodyPr wrap="square">
            <a:spAutoFit/>
          </a:bodyPr>
          <a:lstStyle/>
          <a:p>
            <a:pPr marL="285750" indent="-285750">
              <a:lnSpc>
                <a:spcPct val="114000"/>
              </a:lnSpc>
              <a:buFont typeface="Arial" panose="020B0604020202020204" pitchFamily="34" charset="0"/>
              <a:buChar char="•"/>
            </a:pPr>
            <a:r>
              <a:rPr lang="en-ID"/>
              <a:t>Matplotlib membantu untuk memvisualisasikan data dengan lebih indah dan rapi.</a:t>
            </a:r>
          </a:p>
          <a:p>
            <a:pPr marL="285750" indent="-285750">
              <a:lnSpc>
                <a:spcPct val="114000"/>
              </a:lnSpc>
              <a:buFont typeface="Arial" panose="020B0604020202020204" pitchFamily="34" charset="0"/>
              <a:buChar char="•"/>
            </a:pPr>
            <a:r>
              <a:rPr lang="en-ID"/>
              <a:t>Ada </a:t>
            </a:r>
            <a:r>
              <a:rPr lang="en-ID" i="1"/>
              <a:t>plot</a:t>
            </a:r>
            <a:r>
              <a:rPr lang="en-ID"/>
              <a:t> untuk menampilkan data secara 2D atau 3D. </a:t>
            </a:r>
          </a:p>
          <a:p>
            <a:pPr marL="285750" indent="-285750">
              <a:lnSpc>
                <a:spcPct val="114000"/>
              </a:lnSpc>
              <a:buFont typeface="Arial" panose="020B0604020202020204" pitchFamily="34" charset="0"/>
              <a:buChar char="•"/>
            </a:pPr>
            <a:r>
              <a:rPr lang="en-ID"/>
              <a:t>Matplotlib pun terintegrasi dengan iPython Notebook atau Jupyter dimana kamu dapat membuat sebuah buku interaktif yang dapat diberi penjelasan dan kode yang disisipkan begitupun hasil </a:t>
            </a:r>
            <a:r>
              <a:rPr lang="en-ID" i="1"/>
              <a:t>plottingnya</a:t>
            </a:r>
            <a:r>
              <a:rPr lang="en-ID"/>
              <a:t>.</a:t>
            </a:r>
          </a:p>
          <a:p>
            <a:pPr marL="285750" indent="-285750">
              <a:lnSpc>
                <a:spcPct val="114000"/>
              </a:lnSpc>
              <a:buFont typeface="Arial" panose="020B0604020202020204" pitchFamily="34" charset="0"/>
              <a:buChar char="•"/>
            </a:pPr>
            <a:r>
              <a:rPr lang="en-ID"/>
              <a:t>Matplotlib adalah </a:t>
            </a:r>
            <a:r>
              <a:rPr lang="en-ID" i="1"/>
              <a:t>library</a:t>
            </a:r>
            <a:r>
              <a:rPr lang="en-ID"/>
              <a:t> paling banyak digunakan oleh </a:t>
            </a:r>
            <a:r>
              <a:rPr lang="en-ID" i="1"/>
              <a:t>data science</a:t>
            </a:r>
            <a:r>
              <a:rPr lang="en-ID"/>
              <a:t> untuk menyajikan datanya ke dalam visual yang lebih baik.</a:t>
            </a:r>
          </a:p>
        </p:txBody>
      </p:sp>
      <p:sp>
        <p:nvSpPr>
          <p:cNvPr id="3" name="TextBox 2">
            <a:extLst>
              <a:ext uri="{FF2B5EF4-FFF2-40B4-BE49-F238E27FC236}">
                <a16:creationId xmlns:a16="http://schemas.microsoft.com/office/drawing/2014/main" id="{D8AAD3CD-1197-B74B-BE5C-1113FB04CDF1}"/>
              </a:ext>
            </a:extLst>
          </p:cNvPr>
          <p:cNvSpPr txBox="1"/>
          <p:nvPr/>
        </p:nvSpPr>
        <p:spPr>
          <a:xfrm>
            <a:off x="1325212" y="4619626"/>
            <a:ext cx="7034784" cy="338554"/>
          </a:xfrm>
          <a:prstGeom prst="rect">
            <a:avLst/>
          </a:prstGeom>
          <a:solidFill>
            <a:schemeClr val="accent4">
              <a:lumMod val="20000"/>
              <a:lumOff val="80000"/>
            </a:schemeClr>
          </a:solidFill>
        </p:spPr>
        <p:txBody>
          <a:bodyPr wrap="square" rtlCol="0">
            <a:spAutoFit/>
          </a:bodyPr>
          <a:lstStyle/>
          <a:p>
            <a:r>
              <a:rPr lang="en-ID" sz="1600"/>
              <a:t>import matplotlib.pyplot as plt </a:t>
            </a:r>
          </a:p>
        </p:txBody>
      </p:sp>
      <p:pic>
        <p:nvPicPr>
          <p:cNvPr id="5" name="Picture 4">
            <a:extLst>
              <a:ext uri="{FF2B5EF4-FFF2-40B4-BE49-F238E27FC236}">
                <a16:creationId xmlns:a16="http://schemas.microsoft.com/office/drawing/2014/main" id="{98028921-237F-3A43-A88F-028A1874CD29}"/>
              </a:ext>
            </a:extLst>
          </p:cNvPr>
          <p:cNvPicPr>
            <a:picLocks noChangeAspect="1"/>
          </p:cNvPicPr>
          <p:nvPr/>
        </p:nvPicPr>
        <p:blipFill>
          <a:blip r:embed="rId2"/>
          <a:stretch>
            <a:fillRect/>
          </a:stretch>
        </p:blipFill>
        <p:spPr>
          <a:xfrm rot="16200000">
            <a:off x="8269022" y="2795430"/>
            <a:ext cx="4601338" cy="1104321"/>
          </a:xfrm>
          <a:prstGeom prst="rect">
            <a:avLst/>
          </a:prstGeom>
        </p:spPr>
      </p:pic>
    </p:spTree>
    <p:extLst>
      <p:ext uri="{BB962C8B-B14F-4D97-AF65-F5344CB8AC3E}">
        <p14:creationId xmlns:p14="http://schemas.microsoft.com/office/powerpoint/2010/main" val="22683697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2F8A252-B2E6-4C3B-A9F5-89696484B806}"/>
              </a:ext>
            </a:extLst>
          </p:cNvPr>
          <p:cNvSpPr txBox="1"/>
          <p:nvPr/>
        </p:nvSpPr>
        <p:spPr>
          <a:xfrm>
            <a:off x="6864624" y="373261"/>
            <a:ext cx="5129213" cy="307777"/>
          </a:xfrm>
          <a:prstGeom prst="rect">
            <a:avLst/>
          </a:prstGeom>
          <a:noFill/>
          <a:ln>
            <a:noFill/>
          </a:ln>
        </p:spPr>
        <p:txBody>
          <a:bodyPr>
            <a:spAutoFit/>
          </a:bodyPr>
          <a:lstStyle/>
          <a:p>
            <a:pPr algn="r">
              <a:defRPr/>
            </a:pPr>
            <a:r>
              <a:rPr lang="en-US" sz="1400" b="1">
                <a:solidFill>
                  <a:srgbClr val="002060"/>
                </a:solidFill>
                <a:latin typeface="Poppins" panose="00000500000000000000" pitchFamily="50" charset="0"/>
                <a:cs typeface="Poppins" panose="00000500000000000000" pitchFamily="50" charset="0"/>
              </a:rPr>
              <a:t> Technaut Education </a:t>
            </a:r>
            <a:r>
              <a:rPr lang="en-US" sz="1400">
                <a:solidFill>
                  <a:srgbClr val="002060"/>
                </a:solidFill>
                <a:latin typeface="Poppins" panose="00000500000000000000" pitchFamily="50" charset="0"/>
                <a:cs typeface="Poppins" panose="00000500000000000000" pitchFamily="50" charset="0"/>
              </a:rPr>
              <a:t>| www.technaut.co</a:t>
            </a:r>
            <a:endParaRPr lang="en-US" sz="1400" dirty="0">
              <a:solidFill>
                <a:srgbClr val="002060"/>
              </a:solidFill>
              <a:latin typeface="Poppins" panose="00000500000000000000" pitchFamily="50" charset="0"/>
              <a:cs typeface="Poppins" panose="00000500000000000000" pitchFamily="50" charset="0"/>
            </a:endParaRPr>
          </a:p>
        </p:txBody>
      </p:sp>
      <p:sp>
        <p:nvSpPr>
          <p:cNvPr id="17" name="TextBox 16">
            <a:extLst>
              <a:ext uri="{FF2B5EF4-FFF2-40B4-BE49-F238E27FC236}">
                <a16:creationId xmlns:a16="http://schemas.microsoft.com/office/drawing/2014/main" id="{A0849563-20DC-4150-AA59-29E62BB296CD}"/>
              </a:ext>
            </a:extLst>
          </p:cNvPr>
          <p:cNvSpPr txBox="1"/>
          <p:nvPr/>
        </p:nvSpPr>
        <p:spPr>
          <a:xfrm rot="16200000">
            <a:off x="-1470947" y="2418350"/>
            <a:ext cx="4156331" cy="246221"/>
          </a:xfrm>
          <a:prstGeom prst="rect">
            <a:avLst/>
          </a:prstGeom>
          <a:noFill/>
          <a:ln>
            <a:noFill/>
          </a:ln>
        </p:spPr>
        <p:txBody>
          <a:bodyPr wrap="square">
            <a:spAutoFit/>
          </a:bodyPr>
          <a:lstStyle/>
          <a:p>
            <a:pPr>
              <a:defRPr/>
            </a:pPr>
            <a:r>
              <a:rPr lang="en-US" sz="1000" spc="300">
                <a:solidFill>
                  <a:schemeClr val="bg1">
                    <a:lumMod val="50000"/>
                  </a:schemeClr>
                </a:solidFill>
                <a:latin typeface="+mj-lt"/>
              </a:rPr>
              <a:t>Python in Big Data For Social Science</a:t>
            </a:r>
            <a:endParaRPr lang="en-US" sz="1000" spc="300" dirty="0">
              <a:solidFill>
                <a:schemeClr val="bg1">
                  <a:lumMod val="50000"/>
                </a:schemeClr>
              </a:solidFill>
              <a:latin typeface="+mj-lt"/>
            </a:endParaRPr>
          </a:p>
        </p:txBody>
      </p:sp>
      <p:cxnSp>
        <p:nvCxnSpPr>
          <p:cNvPr id="18" name="Straight Connector 17">
            <a:extLst>
              <a:ext uri="{FF2B5EF4-FFF2-40B4-BE49-F238E27FC236}">
                <a16:creationId xmlns:a16="http://schemas.microsoft.com/office/drawing/2014/main" id="{8989E69B-86DB-497D-BCC7-27E90E72C4E6}"/>
              </a:ext>
            </a:extLst>
          </p:cNvPr>
          <p:cNvCxnSpPr>
            <a:cxnSpLocks/>
          </p:cNvCxnSpPr>
          <p:nvPr/>
        </p:nvCxnSpPr>
        <p:spPr>
          <a:xfrm>
            <a:off x="606425" y="4876800"/>
            <a:ext cx="0" cy="1974851"/>
          </a:xfrm>
          <a:prstGeom prst="line">
            <a:avLst/>
          </a:prstGeom>
          <a:ln>
            <a:solidFill>
              <a:srgbClr val="004483"/>
            </a:solidFill>
          </a:ln>
        </p:spPr>
        <p:style>
          <a:lnRef idx="1">
            <a:schemeClr val="accent1"/>
          </a:lnRef>
          <a:fillRef idx="0">
            <a:schemeClr val="accent1"/>
          </a:fillRef>
          <a:effectRef idx="0">
            <a:schemeClr val="accent1"/>
          </a:effectRef>
          <a:fontRef idx="minor">
            <a:schemeClr val="tx1"/>
          </a:fontRef>
        </p:style>
      </p:cxnSp>
      <p:sp>
        <p:nvSpPr>
          <p:cNvPr id="8" name="Title 7">
            <a:extLst>
              <a:ext uri="{FF2B5EF4-FFF2-40B4-BE49-F238E27FC236}">
                <a16:creationId xmlns:a16="http://schemas.microsoft.com/office/drawing/2014/main" id="{BA794135-3EC7-4370-82E6-8FDDA792C165}"/>
              </a:ext>
            </a:extLst>
          </p:cNvPr>
          <p:cNvSpPr>
            <a:spLocks noGrp="1"/>
          </p:cNvSpPr>
          <p:nvPr>
            <p:ph type="title"/>
          </p:nvPr>
        </p:nvSpPr>
        <p:spPr>
          <a:xfrm>
            <a:off x="1119116" y="1046922"/>
            <a:ext cx="8179628" cy="954156"/>
          </a:xfrm>
        </p:spPr>
        <p:txBody>
          <a:bodyPr>
            <a:normAutofit fontScale="90000"/>
          </a:bodyPr>
          <a:lstStyle/>
          <a:p>
            <a:r>
              <a:rPr lang="en-US" b="1">
                <a:solidFill>
                  <a:srgbClr val="004483"/>
                </a:solidFill>
                <a:latin typeface="Poppins" panose="00000500000000000000" pitchFamily="50" charset="0"/>
                <a:cs typeface="Poppins" panose="00000500000000000000" pitchFamily="50" charset="0"/>
              </a:rPr>
              <a:t>Library untuk Visualisasi Data:</a:t>
            </a:r>
            <a:br>
              <a:rPr lang="en-US" b="1">
                <a:solidFill>
                  <a:srgbClr val="004483"/>
                </a:solidFill>
                <a:latin typeface="Poppins" panose="00000500000000000000" pitchFamily="50" charset="0"/>
                <a:cs typeface="Poppins" panose="00000500000000000000" pitchFamily="50" charset="0"/>
              </a:rPr>
            </a:br>
            <a:r>
              <a:rPr lang="en-US">
                <a:solidFill>
                  <a:srgbClr val="004483"/>
                </a:solidFill>
                <a:latin typeface="Poppins" panose="00000500000000000000" pitchFamily="50" charset="0"/>
                <a:cs typeface="Poppins" panose="00000500000000000000" pitchFamily="50" charset="0"/>
              </a:rPr>
              <a:t>Seaborn</a:t>
            </a:r>
            <a:endParaRPr lang="en-US" b="1">
              <a:solidFill>
                <a:srgbClr val="004483"/>
              </a:solidFill>
              <a:latin typeface="Poppins" panose="00000500000000000000" pitchFamily="50" charset="0"/>
              <a:cs typeface="Poppins" panose="00000500000000000000" pitchFamily="50" charset="0"/>
            </a:endParaRPr>
          </a:p>
        </p:txBody>
      </p:sp>
      <p:sp>
        <p:nvSpPr>
          <p:cNvPr id="2" name="Rectangle 1">
            <a:extLst>
              <a:ext uri="{FF2B5EF4-FFF2-40B4-BE49-F238E27FC236}">
                <a16:creationId xmlns:a16="http://schemas.microsoft.com/office/drawing/2014/main" id="{7B1DEBC8-0E6E-3149-9A6D-2759AF872723}"/>
              </a:ext>
            </a:extLst>
          </p:cNvPr>
          <p:cNvSpPr/>
          <p:nvPr/>
        </p:nvSpPr>
        <p:spPr>
          <a:xfrm>
            <a:off x="1119116" y="2001078"/>
            <a:ext cx="6975677" cy="1653273"/>
          </a:xfrm>
          <a:prstGeom prst="rect">
            <a:avLst/>
          </a:prstGeom>
        </p:spPr>
        <p:txBody>
          <a:bodyPr wrap="square">
            <a:spAutoFit/>
          </a:bodyPr>
          <a:lstStyle/>
          <a:p>
            <a:pPr marL="285750" indent="-285750">
              <a:lnSpc>
                <a:spcPct val="114000"/>
              </a:lnSpc>
              <a:buFont typeface="Arial" panose="020B0604020202020204" pitchFamily="34" charset="0"/>
              <a:buChar char="•"/>
            </a:pPr>
            <a:r>
              <a:rPr lang="en-ID"/>
              <a:t>Seaborn merupakan salah satu pustaka visual Python yang berlandaskan pada matplotlib. </a:t>
            </a:r>
          </a:p>
          <a:p>
            <a:pPr marL="285750" indent="-285750">
              <a:lnSpc>
                <a:spcPct val="114000"/>
              </a:lnSpc>
              <a:buFont typeface="Arial" panose="020B0604020202020204" pitchFamily="34" charset="0"/>
              <a:buChar char="•"/>
            </a:pPr>
            <a:r>
              <a:rPr lang="en-ID"/>
              <a:t>Seaborn menyediakan antar-muka tingkat tinggi untuk menangani permasalahan terkait visualisasi data secara statistik agar tampak lebih menarik. </a:t>
            </a:r>
          </a:p>
        </p:txBody>
      </p:sp>
      <p:sp>
        <p:nvSpPr>
          <p:cNvPr id="3" name="TextBox 2">
            <a:extLst>
              <a:ext uri="{FF2B5EF4-FFF2-40B4-BE49-F238E27FC236}">
                <a16:creationId xmlns:a16="http://schemas.microsoft.com/office/drawing/2014/main" id="{D8AAD3CD-1197-B74B-BE5C-1113FB04CDF1}"/>
              </a:ext>
            </a:extLst>
          </p:cNvPr>
          <p:cNvSpPr txBox="1"/>
          <p:nvPr/>
        </p:nvSpPr>
        <p:spPr>
          <a:xfrm>
            <a:off x="1349596" y="3712758"/>
            <a:ext cx="6356411" cy="400110"/>
          </a:xfrm>
          <a:prstGeom prst="rect">
            <a:avLst/>
          </a:prstGeom>
          <a:solidFill>
            <a:schemeClr val="accent4">
              <a:lumMod val="20000"/>
              <a:lumOff val="80000"/>
            </a:schemeClr>
          </a:solidFill>
        </p:spPr>
        <p:txBody>
          <a:bodyPr wrap="square" rtlCol="0">
            <a:spAutoFit/>
          </a:bodyPr>
          <a:lstStyle/>
          <a:p>
            <a:r>
              <a:rPr lang="en-ID" sz="2000"/>
              <a:t>Import seaborn as sns</a:t>
            </a:r>
            <a:endParaRPr lang="en-US" sz="2000"/>
          </a:p>
        </p:txBody>
      </p:sp>
      <p:pic>
        <p:nvPicPr>
          <p:cNvPr id="4" name="Picture 3">
            <a:extLst>
              <a:ext uri="{FF2B5EF4-FFF2-40B4-BE49-F238E27FC236}">
                <a16:creationId xmlns:a16="http://schemas.microsoft.com/office/drawing/2014/main" id="{8551D165-EEC1-8942-939C-F76462FD4A58}"/>
              </a:ext>
            </a:extLst>
          </p:cNvPr>
          <p:cNvPicPr>
            <a:picLocks noChangeAspect="1"/>
          </p:cNvPicPr>
          <p:nvPr/>
        </p:nvPicPr>
        <p:blipFill>
          <a:blip r:embed="rId2"/>
          <a:stretch>
            <a:fillRect/>
          </a:stretch>
        </p:blipFill>
        <p:spPr>
          <a:xfrm>
            <a:off x="8320872" y="3428999"/>
            <a:ext cx="3672965" cy="3273729"/>
          </a:xfrm>
          <a:prstGeom prst="rect">
            <a:avLst/>
          </a:prstGeom>
        </p:spPr>
      </p:pic>
    </p:spTree>
    <p:extLst>
      <p:ext uri="{BB962C8B-B14F-4D97-AF65-F5344CB8AC3E}">
        <p14:creationId xmlns:p14="http://schemas.microsoft.com/office/powerpoint/2010/main" val="3290709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2F8A252-B2E6-4C3B-A9F5-89696484B806}"/>
              </a:ext>
            </a:extLst>
          </p:cNvPr>
          <p:cNvSpPr txBox="1"/>
          <p:nvPr/>
        </p:nvSpPr>
        <p:spPr>
          <a:xfrm>
            <a:off x="6864624" y="373261"/>
            <a:ext cx="5129213" cy="307777"/>
          </a:xfrm>
          <a:prstGeom prst="rect">
            <a:avLst/>
          </a:prstGeom>
          <a:noFill/>
          <a:ln>
            <a:noFill/>
          </a:ln>
        </p:spPr>
        <p:txBody>
          <a:bodyPr>
            <a:spAutoFit/>
          </a:bodyPr>
          <a:lstStyle/>
          <a:p>
            <a:pPr algn="r">
              <a:defRPr/>
            </a:pPr>
            <a:r>
              <a:rPr lang="en-US" sz="1400" b="1">
                <a:solidFill>
                  <a:srgbClr val="002060"/>
                </a:solidFill>
                <a:latin typeface="Poppins" panose="00000500000000000000" pitchFamily="50" charset="0"/>
                <a:cs typeface="Poppins" panose="00000500000000000000" pitchFamily="50" charset="0"/>
              </a:rPr>
              <a:t> Technaut Education </a:t>
            </a:r>
            <a:r>
              <a:rPr lang="en-US" sz="1400">
                <a:solidFill>
                  <a:srgbClr val="002060"/>
                </a:solidFill>
                <a:latin typeface="Poppins" panose="00000500000000000000" pitchFamily="50" charset="0"/>
                <a:cs typeface="Poppins" panose="00000500000000000000" pitchFamily="50" charset="0"/>
              </a:rPr>
              <a:t>| www.technaut.co</a:t>
            </a:r>
            <a:endParaRPr lang="en-US" sz="1400" dirty="0">
              <a:solidFill>
                <a:srgbClr val="002060"/>
              </a:solidFill>
              <a:latin typeface="Poppins" panose="00000500000000000000" pitchFamily="50" charset="0"/>
              <a:cs typeface="Poppins" panose="00000500000000000000" pitchFamily="50" charset="0"/>
            </a:endParaRPr>
          </a:p>
        </p:txBody>
      </p:sp>
      <p:sp>
        <p:nvSpPr>
          <p:cNvPr id="17" name="TextBox 16">
            <a:extLst>
              <a:ext uri="{FF2B5EF4-FFF2-40B4-BE49-F238E27FC236}">
                <a16:creationId xmlns:a16="http://schemas.microsoft.com/office/drawing/2014/main" id="{A0849563-20DC-4150-AA59-29E62BB296CD}"/>
              </a:ext>
            </a:extLst>
          </p:cNvPr>
          <p:cNvSpPr txBox="1"/>
          <p:nvPr/>
        </p:nvSpPr>
        <p:spPr>
          <a:xfrm rot="16200000">
            <a:off x="-1470947" y="2418350"/>
            <a:ext cx="4156331" cy="246221"/>
          </a:xfrm>
          <a:prstGeom prst="rect">
            <a:avLst/>
          </a:prstGeom>
          <a:noFill/>
          <a:ln>
            <a:noFill/>
          </a:ln>
        </p:spPr>
        <p:txBody>
          <a:bodyPr wrap="square">
            <a:spAutoFit/>
          </a:bodyPr>
          <a:lstStyle/>
          <a:p>
            <a:pPr>
              <a:defRPr/>
            </a:pPr>
            <a:r>
              <a:rPr lang="en-US" sz="1000" spc="300">
                <a:solidFill>
                  <a:schemeClr val="bg1">
                    <a:lumMod val="50000"/>
                  </a:schemeClr>
                </a:solidFill>
                <a:latin typeface="+mj-lt"/>
              </a:rPr>
              <a:t>Python in Big Data For Social Science</a:t>
            </a:r>
            <a:endParaRPr lang="en-US" sz="1000" spc="300" dirty="0">
              <a:solidFill>
                <a:schemeClr val="bg1">
                  <a:lumMod val="50000"/>
                </a:schemeClr>
              </a:solidFill>
              <a:latin typeface="+mj-lt"/>
            </a:endParaRPr>
          </a:p>
        </p:txBody>
      </p:sp>
      <p:cxnSp>
        <p:nvCxnSpPr>
          <p:cNvPr id="18" name="Straight Connector 17">
            <a:extLst>
              <a:ext uri="{FF2B5EF4-FFF2-40B4-BE49-F238E27FC236}">
                <a16:creationId xmlns:a16="http://schemas.microsoft.com/office/drawing/2014/main" id="{8989E69B-86DB-497D-BCC7-27E90E72C4E6}"/>
              </a:ext>
            </a:extLst>
          </p:cNvPr>
          <p:cNvCxnSpPr>
            <a:cxnSpLocks/>
          </p:cNvCxnSpPr>
          <p:nvPr/>
        </p:nvCxnSpPr>
        <p:spPr>
          <a:xfrm>
            <a:off x="606425" y="4876800"/>
            <a:ext cx="0" cy="1974851"/>
          </a:xfrm>
          <a:prstGeom prst="line">
            <a:avLst/>
          </a:prstGeom>
          <a:ln>
            <a:solidFill>
              <a:srgbClr val="004483"/>
            </a:solidFill>
          </a:ln>
        </p:spPr>
        <p:style>
          <a:lnRef idx="1">
            <a:schemeClr val="accent1"/>
          </a:lnRef>
          <a:fillRef idx="0">
            <a:schemeClr val="accent1"/>
          </a:fillRef>
          <a:effectRef idx="0">
            <a:schemeClr val="accent1"/>
          </a:effectRef>
          <a:fontRef idx="minor">
            <a:schemeClr val="tx1"/>
          </a:fontRef>
        </p:style>
      </p:cxnSp>
      <p:sp>
        <p:nvSpPr>
          <p:cNvPr id="8" name="Title 7">
            <a:extLst>
              <a:ext uri="{FF2B5EF4-FFF2-40B4-BE49-F238E27FC236}">
                <a16:creationId xmlns:a16="http://schemas.microsoft.com/office/drawing/2014/main" id="{BA794135-3EC7-4370-82E6-8FDDA792C165}"/>
              </a:ext>
            </a:extLst>
          </p:cNvPr>
          <p:cNvSpPr>
            <a:spLocks noGrp="1"/>
          </p:cNvSpPr>
          <p:nvPr>
            <p:ph type="title"/>
          </p:nvPr>
        </p:nvSpPr>
        <p:spPr>
          <a:xfrm>
            <a:off x="1119116" y="1046922"/>
            <a:ext cx="8179628" cy="954156"/>
          </a:xfrm>
        </p:spPr>
        <p:txBody>
          <a:bodyPr>
            <a:normAutofit fontScale="90000"/>
          </a:bodyPr>
          <a:lstStyle/>
          <a:p>
            <a:r>
              <a:rPr lang="en-US" b="1">
                <a:solidFill>
                  <a:srgbClr val="004483"/>
                </a:solidFill>
                <a:latin typeface="Poppins" panose="00000500000000000000" pitchFamily="50" charset="0"/>
                <a:cs typeface="Poppins" panose="00000500000000000000" pitchFamily="50" charset="0"/>
              </a:rPr>
              <a:t>Library untuk Analisis Data:</a:t>
            </a:r>
            <a:br>
              <a:rPr lang="en-US" b="1">
                <a:solidFill>
                  <a:srgbClr val="004483"/>
                </a:solidFill>
                <a:latin typeface="Poppins" panose="00000500000000000000" pitchFamily="50" charset="0"/>
                <a:cs typeface="Poppins" panose="00000500000000000000" pitchFamily="50" charset="0"/>
              </a:rPr>
            </a:br>
            <a:r>
              <a:rPr lang="en-US">
                <a:solidFill>
                  <a:srgbClr val="004483"/>
                </a:solidFill>
                <a:latin typeface="Poppins" panose="00000500000000000000" pitchFamily="50" charset="0"/>
                <a:cs typeface="Poppins" panose="00000500000000000000" pitchFamily="50" charset="0"/>
              </a:rPr>
              <a:t>Scikit-learn</a:t>
            </a:r>
            <a:endParaRPr lang="en-US" b="1">
              <a:solidFill>
                <a:srgbClr val="004483"/>
              </a:solidFill>
              <a:latin typeface="Poppins" panose="00000500000000000000" pitchFamily="50" charset="0"/>
              <a:cs typeface="Poppins" panose="00000500000000000000" pitchFamily="50" charset="0"/>
            </a:endParaRPr>
          </a:p>
        </p:txBody>
      </p:sp>
      <p:sp>
        <p:nvSpPr>
          <p:cNvPr id="2" name="Rectangle 1">
            <a:extLst>
              <a:ext uri="{FF2B5EF4-FFF2-40B4-BE49-F238E27FC236}">
                <a16:creationId xmlns:a16="http://schemas.microsoft.com/office/drawing/2014/main" id="{7B1DEBC8-0E6E-3149-9A6D-2759AF872723}"/>
              </a:ext>
            </a:extLst>
          </p:cNvPr>
          <p:cNvSpPr/>
          <p:nvPr/>
        </p:nvSpPr>
        <p:spPr>
          <a:xfrm>
            <a:off x="1119116" y="2136338"/>
            <a:ext cx="8536948" cy="2862322"/>
          </a:xfrm>
          <a:prstGeom prst="rect">
            <a:avLst/>
          </a:prstGeom>
        </p:spPr>
        <p:txBody>
          <a:bodyPr wrap="square">
            <a:spAutoFit/>
          </a:bodyPr>
          <a:lstStyle/>
          <a:p>
            <a:r>
              <a:rPr lang="en-ID"/>
              <a:t>Scikit-Learn memberikan sejumlah fitur untuk keperluan </a:t>
            </a:r>
            <a:r>
              <a:rPr lang="en-ID" i="1"/>
              <a:t>data science </a:t>
            </a:r>
            <a:r>
              <a:rPr lang="en-ID"/>
              <a:t> khususnya yang berkaitan dengan kebutuhan </a:t>
            </a:r>
            <a:r>
              <a:rPr lang="en-ID" i="1"/>
              <a:t>machine learning</a:t>
            </a:r>
            <a:r>
              <a:rPr lang="en-ID"/>
              <a:t> seperti:</a:t>
            </a:r>
          </a:p>
          <a:p>
            <a:pPr marL="285750" indent="-285750">
              <a:buFont typeface="Arial" panose="020B0604020202020204" pitchFamily="34" charset="0"/>
              <a:buChar char="•"/>
            </a:pPr>
            <a:r>
              <a:rPr lang="en-ID"/>
              <a:t>Algoritma Regresi</a:t>
            </a:r>
          </a:p>
          <a:p>
            <a:pPr marL="285750" indent="-285750">
              <a:buFont typeface="Arial" panose="020B0604020202020204" pitchFamily="34" charset="0"/>
              <a:buChar char="•"/>
            </a:pPr>
            <a:r>
              <a:rPr lang="en-ID"/>
              <a:t>Algoritma Naive Bayes</a:t>
            </a:r>
          </a:p>
          <a:p>
            <a:pPr marL="285750" indent="-285750">
              <a:buFont typeface="Arial" panose="020B0604020202020204" pitchFamily="34" charset="0"/>
              <a:buChar char="•"/>
            </a:pPr>
            <a:r>
              <a:rPr lang="en-ID"/>
              <a:t>Algoritma Clustering</a:t>
            </a:r>
          </a:p>
          <a:p>
            <a:pPr marL="285750" indent="-285750">
              <a:buFont typeface="Arial" panose="020B0604020202020204" pitchFamily="34" charset="0"/>
              <a:buChar char="•"/>
            </a:pPr>
            <a:r>
              <a:rPr lang="en-ID"/>
              <a:t>Algoritma Decision Tree</a:t>
            </a:r>
          </a:p>
          <a:p>
            <a:pPr marL="285750" indent="-285750">
              <a:buFont typeface="Arial" panose="020B0604020202020204" pitchFamily="34" charset="0"/>
              <a:buChar char="•"/>
            </a:pPr>
            <a:r>
              <a:rPr lang="en-ID"/>
              <a:t>Parameter Tuning</a:t>
            </a:r>
          </a:p>
          <a:p>
            <a:pPr marL="285750" indent="-285750">
              <a:buFont typeface="Arial" panose="020B0604020202020204" pitchFamily="34" charset="0"/>
              <a:buChar char="•"/>
            </a:pPr>
            <a:r>
              <a:rPr lang="en-ID"/>
              <a:t>Data Preprocessing Tool</a:t>
            </a:r>
          </a:p>
          <a:p>
            <a:pPr marL="285750" indent="-285750">
              <a:buFont typeface="Arial" panose="020B0604020202020204" pitchFamily="34" charset="0"/>
              <a:buChar char="•"/>
            </a:pPr>
            <a:r>
              <a:rPr lang="en-ID"/>
              <a:t>Export / Import Model</a:t>
            </a:r>
          </a:p>
          <a:p>
            <a:pPr marL="285750" indent="-285750">
              <a:buFont typeface="Arial" panose="020B0604020202020204" pitchFamily="34" charset="0"/>
              <a:buChar char="•"/>
            </a:pPr>
            <a:r>
              <a:rPr lang="en-ID"/>
              <a:t>Machine learning pipeline</a:t>
            </a:r>
          </a:p>
        </p:txBody>
      </p:sp>
      <p:pic>
        <p:nvPicPr>
          <p:cNvPr id="5" name="Picture 4">
            <a:extLst>
              <a:ext uri="{FF2B5EF4-FFF2-40B4-BE49-F238E27FC236}">
                <a16:creationId xmlns:a16="http://schemas.microsoft.com/office/drawing/2014/main" id="{343FD3AB-2D1E-B540-94F6-1A4358A40EBA}"/>
              </a:ext>
            </a:extLst>
          </p:cNvPr>
          <p:cNvPicPr>
            <a:picLocks noChangeAspect="1"/>
          </p:cNvPicPr>
          <p:nvPr/>
        </p:nvPicPr>
        <p:blipFill>
          <a:blip r:embed="rId2"/>
          <a:stretch>
            <a:fillRect/>
          </a:stretch>
        </p:blipFill>
        <p:spPr>
          <a:xfrm>
            <a:off x="6462959" y="3035914"/>
            <a:ext cx="4729293" cy="2956454"/>
          </a:xfrm>
          <a:prstGeom prst="rect">
            <a:avLst/>
          </a:prstGeom>
        </p:spPr>
      </p:pic>
    </p:spTree>
    <p:extLst>
      <p:ext uri="{BB962C8B-B14F-4D97-AF65-F5344CB8AC3E}">
        <p14:creationId xmlns:p14="http://schemas.microsoft.com/office/powerpoint/2010/main" val="28505499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2F8A252-B2E6-4C3B-A9F5-89696484B806}"/>
              </a:ext>
            </a:extLst>
          </p:cNvPr>
          <p:cNvSpPr txBox="1"/>
          <p:nvPr/>
        </p:nvSpPr>
        <p:spPr>
          <a:xfrm>
            <a:off x="6864624" y="373261"/>
            <a:ext cx="5129213" cy="307777"/>
          </a:xfrm>
          <a:prstGeom prst="rect">
            <a:avLst/>
          </a:prstGeom>
          <a:noFill/>
          <a:ln>
            <a:noFill/>
          </a:ln>
        </p:spPr>
        <p:txBody>
          <a:bodyPr>
            <a:spAutoFit/>
          </a:bodyPr>
          <a:lstStyle/>
          <a:p>
            <a:pPr algn="r">
              <a:defRPr/>
            </a:pPr>
            <a:r>
              <a:rPr lang="en-US" sz="1400" b="1">
                <a:solidFill>
                  <a:srgbClr val="002060"/>
                </a:solidFill>
                <a:latin typeface="Poppins" panose="00000500000000000000" pitchFamily="50" charset="0"/>
                <a:cs typeface="Poppins" panose="00000500000000000000" pitchFamily="50" charset="0"/>
              </a:rPr>
              <a:t> Technaut Education </a:t>
            </a:r>
            <a:r>
              <a:rPr lang="en-US" sz="1400">
                <a:solidFill>
                  <a:srgbClr val="002060"/>
                </a:solidFill>
                <a:latin typeface="Poppins" panose="00000500000000000000" pitchFamily="50" charset="0"/>
                <a:cs typeface="Poppins" panose="00000500000000000000" pitchFamily="50" charset="0"/>
              </a:rPr>
              <a:t>| www.technaut.co</a:t>
            </a:r>
            <a:endParaRPr lang="en-US" sz="1400" dirty="0">
              <a:solidFill>
                <a:srgbClr val="002060"/>
              </a:solidFill>
              <a:latin typeface="Poppins" panose="00000500000000000000" pitchFamily="50" charset="0"/>
              <a:cs typeface="Poppins" panose="00000500000000000000" pitchFamily="50" charset="0"/>
            </a:endParaRPr>
          </a:p>
        </p:txBody>
      </p:sp>
      <p:sp>
        <p:nvSpPr>
          <p:cNvPr id="17" name="TextBox 16">
            <a:extLst>
              <a:ext uri="{FF2B5EF4-FFF2-40B4-BE49-F238E27FC236}">
                <a16:creationId xmlns:a16="http://schemas.microsoft.com/office/drawing/2014/main" id="{A0849563-20DC-4150-AA59-29E62BB296CD}"/>
              </a:ext>
            </a:extLst>
          </p:cNvPr>
          <p:cNvSpPr txBox="1"/>
          <p:nvPr/>
        </p:nvSpPr>
        <p:spPr>
          <a:xfrm rot="16200000">
            <a:off x="-1470947" y="2418350"/>
            <a:ext cx="4156331" cy="246221"/>
          </a:xfrm>
          <a:prstGeom prst="rect">
            <a:avLst/>
          </a:prstGeom>
          <a:noFill/>
          <a:ln>
            <a:noFill/>
          </a:ln>
        </p:spPr>
        <p:txBody>
          <a:bodyPr wrap="square">
            <a:spAutoFit/>
          </a:bodyPr>
          <a:lstStyle/>
          <a:p>
            <a:pPr>
              <a:defRPr/>
            </a:pPr>
            <a:r>
              <a:rPr lang="en-US" sz="1000" spc="300">
                <a:solidFill>
                  <a:schemeClr val="bg1">
                    <a:lumMod val="50000"/>
                  </a:schemeClr>
                </a:solidFill>
                <a:latin typeface="+mj-lt"/>
              </a:rPr>
              <a:t>Python in Big Data For Social Science</a:t>
            </a:r>
            <a:endParaRPr lang="en-US" sz="1000" spc="300" dirty="0">
              <a:solidFill>
                <a:schemeClr val="bg1">
                  <a:lumMod val="50000"/>
                </a:schemeClr>
              </a:solidFill>
              <a:latin typeface="+mj-lt"/>
            </a:endParaRPr>
          </a:p>
        </p:txBody>
      </p:sp>
      <p:cxnSp>
        <p:nvCxnSpPr>
          <p:cNvPr id="18" name="Straight Connector 17">
            <a:extLst>
              <a:ext uri="{FF2B5EF4-FFF2-40B4-BE49-F238E27FC236}">
                <a16:creationId xmlns:a16="http://schemas.microsoft.com/office/drawing/2014/main" id="{8989E69B-86DB-497D-BCC7-27E90E72C4E6}"/>
              </a:ext>
            </a:extLst>
          </p:cNvPr>
          <p:cNvCxnSpPr>
            <a:cxnSpLocks/>
          </p:cNvCxnSpPr>
          <p:nvPr/>
        </p:nvCxnSpPr>
        <p:spPr>
          <a:xfrm>
            <a:off x="606425" y="4876800"/>
            <a:ext cx="0" cy="1974851"/>
          </a:xfrm>
          <a:prstGeom prst="line">
            <a:avLst/>
          </a:prstGeom>
          <a:ln>
            <a:solidFill>
              <a:srgbClr val="004483"/>
            </a:solidFill>
          </a:ln>
        </p:spPr>
        <p:style>
          <a:lnRef idx="1">
            <a:schemeClr val="accent1"/>
          </a:lnRef>
          <a:fillRef idx="0">
            <a:schemeClr val="accent1"/>
          </a:fillRef>
          <a:effectRef idx="0">
            <a:schemeClr val="accent1"/>
          </a:effectRef>
          <a:fontRef idx="minor">
            <a:schemeClr val="tx1"/>
          </a:fontRef>
        </p:style>
      </p:cxnSp>
      <p:sp>
        <p:nvSpPr>
          <p:cNvPr id="8" name="Title 7">
            <a:extLst>
              <a:ext uri="{FF2B5EF4-FFF2-40B4-BE49-F238E27FC236}">
                <a16:creationId xmlns:a16="http://schemas.microsoft.com/office/drawing/2014/main" id="{BA794135-3EC7-4370-82E6-8FDDA792C165}"/>
              </a:ext>
            </a:extLst>
          </p:cNvPr>
          <p:cNvSpPr>
            <a:spLocks noGrp="1"/>
          </p:cNvSpPr>
          <p:nvPr>
            <p:ph type="title"/>
          </p:nvPr>
        </p:nvSpPr>
        <p:spPr>
          <a:xfrm>
            <a:off x="1119116" y="1046922"/>
            <a:ext cx="8179628" cy="954156"/>
          </a:xfrm>
        </p:spPr>
        <p:txBody>
          <a:bodyPr>
            <a:normAutofit fontScale="90000"/>
          </a:bodyPr>
          <a:lstStyle/>
          <a:p>
            <a:r>
              <a:rPr lang="en-US" b="1">
                <a:solidFill>
                  <a:srgbClr val="004483"/>
                </a:solidFill>
                <a:latin typeface="Poppins" panose="00000500000000000000" pitchFamily="50" charset="0"/>
                <a:cs typeface="Poppins" panose="00000500000000000000" pitchFamily="50" charset="0"/>
              </a:rPr>
              <a:t>Library untuk Analisis Data:</a:t>
            </a:r>
            <a:br>
              <a:rPr lang="en-US" b="1">
                <a:solidFill>
                  <a:srgbClr val="004483"/>
                </a:solidFill>
                <a:latin typeface="Poppins" panose="00000500000000000000" pitchFamily="50" charset="0"/>
                <a:cs typeface="Poppins" panose="00000500000000000000" pitchFamily="50" charset="0"/>
              </a:rPr>
            </a:br>
            <a:r>
              <a:rPr lang="en-US">
                <a:solidFill>
                  <a:srgbClr val="004483"/>
                </a:solidFill>
                <a:latin typeface="Poppins" panose="00000500000000000000" pitchFamily="50" charset="0"/>
                <a:cs typeface="Poppins" panose="00000500000000000000" pitchFamily="50" charset="0"/>
              </a:rPr>
              <a:t>NetworkX</a:t>
            </a:r>
            <a:endParaRPr lang="en-US" b="1">
              <a:solidFill>
                <a:srgbClr val="004483"/>
              </a:solidFill>
              <a:latin typeface="Poppins" panose="00000500000000000000" pitchFamily="50" charset="0"/>
              <a:cs typeface="Poppins" panose="00000500000000000000" pitchFamily="50" charset="0"/>
            </a:endParaRPr>
          </a:p>
        </p:txBody>
      </p:sp>
      <p:sp>
        <p:nvSpPr>
          <p:cNvPr id="2" name="Rectangle 1">
            <a:extLst>
              <a:ext uri="{FF2B5EF4-FFF2-40B4-BE49-F238E27FC236}">
                <a16:creationId xmlns:a16="http://schemas.microsoft.com/office/drawing/2014/main" id="{7B1DEBC8-0E6E-3149-9A6D-2759AF872723}"/>
              </a:ext>
            </a:extLst>
          </p:cNvPr>
          <p:cNvSpPr/>
          <p:nvPr/>
        </p:nvSpPr>
        <p:spPr>
          <a:xfrm>
            <a:off x="1119116" y="2136338"/>
            <a:ext cx="8536948" cy="2862322"/>
          </a:xfrm>
          <a:prstGeom prst="rect">
            <a:avLst/>
          </a:prstGeom>
        </p:spPr>
        <p:txBody>
          <a:bodyPr wrap="square">
            <a:spAutoFit/>
          </a:bodyPr>
          <a:lstStyle/>
          <a:p>
            <a:pPr algn="just"/>
            <a:r>
              <a:rPr lang="en-ID"/>
              <a:t>NetworkX adalah Library Python untuk pembuatan, manipulasi, dan studi tentang struktur, dinamika, dan fungsi jaringan yang kompleks. Beberapa fitur yang dimiliki oleh Library NetworkX adalah :</a:t>
            </a:r>
          </a:p>
          <a:p>
            <a:pPr marL="285750" indent="-285750" algn="just">
              <a:buFont typeface="Arial" panose="020B0604020202020204" pitchFamily="34" charset="0"/>
              <a:buChar char="•"/>
            </a:pPr>
            <a:r>
              <a:rPr lang="en-ID"/>
              <a:t>Struktur data untuk grafik, bigraf, dan multigraf</a:t>
            </a:r>
          </a:p>
          <a:p>
            <a:pPr marL="285750" indent="-285750" algn="just">
              <a:buFont typeface="Arial" panose="020B0604020202020204" pitchFamily="34" charset="0"/>
              <a:buChar char="•"/>
            </a:pPr>
            <a:r>
              <a:rPr lang="en-ID"/>
              <a:t>Memiliki banyak algoritma grafik standar</a:t>
            </a:r>
          </a:p>
          <a:p>
            <a:pPr marL="285750" indent="-285750" algn="just">
              <a:buFont typeface="Arial" panose="020B0604020202020204" pitchFamily="34" charset="0"/>
              <a:buChar char="•"/>
            </a:pPr>
            <a:r>
              <a:rPr lang="en-ID"/>
              <a:t>Struktur jaringan dan metrik jaringan</a:t>
            </a:r>
          </a:p>
          <a:p>
            <a:pPr marL="285750" indent="-285750" algn="just">
              <a:buFont typeface="Arial" panose="020B0604020202020204" pitchFamily="34" charset="0"/>
              <a:buChar char="•"/>
            </a:pPr>
            <a:r>
              <a:rPr lang="en-ID"/>
              <a:t>Generator untuk grafik klasik, grafik acak, dan jaringan sintetis</a:t>
            </a:r>
          </a:p>
          <a:p>
            <a:pPr marL="285750" indent="-285750" algn="just">
              <a:buFont typeface="Arial" panose="020B0604020202020204" pitchFamily="34" charset="0"/>
              <a:buChar char="•"/>
            </a:pPr>
            <a:r>
              <a:rPr lang="en-ID"/>
              <a:t>Node dapat berupa apa saja"(mis., Teks, gambar, catatan XML)</a:t>
            </a:r>
          </a:p>
          <a:p>
            <a:pPr marL="285750" indent="-285750" algn="just">
              <a:buFont typeface="Arial" panose="020B0604020202020204" pitchFamily="34" charset="0"/>
              <a:buChar char="•"/>
            </a:pPr>
            <a:r>
              <a:rPr lang="en-ID"/>
              <a:t>Edge dapat menyimpan data (mis., weight, time series)</a:t>
            </a:r>
          </a:p>
          <a:p>
            <a:pPr marL="285750" indent="-285750" algn="just">
              <a:buFont typeface="Arial" panose="020B0604020202020204" pitchFamily="34" charset="0"/>
              <a:buChar char="•"/>
            </a:pPr>
            <a:r>
              <a:rPr lang="en-ID"/>
              <a:t>Teruji dengan baik dengan cakupan kode lebih dari 90%</a:t>
            </a:r>
          </a:p>
        </p:txBody>
      </p:sp>
      <p:pic>
        <p:nvPicPr>
          <p:cNvPr id="3" name="Picture 2">
            <a:extLst>
              <a:ext uri="{FF2B5EF4-FFF2-40B4-BE49-F238E27FC236}">
                <a16:creationId xmlns:a16="http://schemas.microsoft.com/office/drawing/2014/main" id="{5B044B85-F3B5-7F4D-9169-EDE3772CC6C2}"/>
              </a:ext>
            </a:extLst>
          </p:cNvPr>
          <p:cNvPicPr>
            <a:picLocks noChangeAspect="1"/>
          </p:cNvPicPr>
          <p:nvPr/>
        </p:nvPicPr>
        <p:blipFill>
          <a:blip r:embed="rId2"/>
          <a:stretch>
            <a:fillRect/>
          </a:stretch>
        </p:blipFill>
        <p:spPr>
          <a:xfrm>
            <a:off x="7772428" y="3595895"/>
            <a:ext cx="3935465" cy="2943043"/>
          </a:xfrm>
          <a:prstGeom prst="rect">
            <a:avLst/>
          </a:prstGeom>
        </p:spPr>
      </p:pic>
    </p:spTree>
    <p:extLst>
      <p:ext uri="{BB962C8B-B14F-4D97-AF65-F5344CB8AC3E}">
        <p14:creationId xmlns:p14="http://schemas.microsoft.com/office/powerpoint/2010/main" val="3933834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2F8A252-B2E6-4C3B-A9F5-89696484B806}"/>
              </a:ext>
            </a:extLst>
          </p:cNvPr>
          <p:cNvSpPr txBox="1"/>
          <p:nvPr/>
        </p:nvSpPr>
        <p:spPr>
          <a:xfrm>
            <a:off x="6864624" y="373261"/>
            <a:ext cx="5129213" cy="307777"/>
          </a:xfrm>
          <a:prstGeom prst="rect">
            <a:avLst/>
          </a:prstGeom>
          <a:noFill/>
          <a:ln>
            <a:noFill/>
          </a:ln>
        </p:spPr>
        <p:txBody>
          <a:bodyPr>
            <a:spAutoFit/>
          </a:bodyPr>
          <a:lstStyle/>
          <a:p>
            <a:pPr algn="r">
              <a:defRPr/>
            </a:pPr>
            <a:r>
              <a:rPr lang="en-US" sz="1400" b="1">
                <a:solidFill>
                  <a:srgbClr val="002060"/>
                </a:solidFill>
                <a:latin typeface="Poppins" panose="00000500000000000000" pitchFamily="50" charset="0"/>
                <a:cs typeface="Poppins" panose="00000500000000000000" pitchFamily="50" charset="0"/>
              </a:rPr>
              <a:t> Technaut Education </a:t>
            </a:r>
            <a:r>
              <a:rPr lang="en-US" sz="1400">
                <a:solidFill>
                  <a:srgbClr val="002060"/>
                </a:solidFill>
                <a:latin typeface="Poppins" panose="00000500000000000000" pitchFamily="50" charset="0"/>
                <a:cs typeface="Poppins" panose="00000500000000000000" pitchFamily="50" charset="0"/>
              </a:rPr>
              <a:t>| www.technaut.co</a:t>
            </a:r>
            <a:endParaRPr lang="en-US" sz="1400" dirty="0">
              <a:solidFill>
                <a:srgbClr val="002060"/>
              </a:solidFill>
              <a:latin typeface="Poppins" panose="00000500000000000000" pitchFamily="50" charset="0"/>
              <a:cs typeface="Poppins" panose="00000500000000000000" pitchFamily="50" charset="0"/>
            </a:endParaRPr>
          </a:p>
        </p:txBody>
      </p:sp>
      <p:sp>
        <p:nvSpPr>
          <p:cNvPr id="17" name="TextBox 16">
            <a:extLst>
              <a:ext uri="{FF2B5EF4-FFF2-40B4-BE49-F238E27FC236}">
                <a16:creationId xmlns:a16="http://schemas.microsoft.com/office/drawing/2014/main" id="{A0849563-20DC-4150-AA59-29E62BB296CD}"/>
              </a:ext>
            </a:extLst>
          </p:cNvPr>
          <p:cNvSpPr txBox="1"/>
          <p:nvPr/>
        </p:nvSpPr>
        <p:spPr>
          <a:xfrm rot="16200000">
            <a:off x="-1470947" y="2418350"/>
            <a:ext cx="4156331" cy="246221"/>
          </a:xfrm>
          <a:prstGeom prst="rect">
            <a:avLst/>
          </a:prstGeom>
          <a:noFill/>
          <a:ln>
            <a:noFill/>
          </a:ln>
        </p:spPr>
        <p:txBody>
          <a:bodyPr wrap="square">
            <a:spAutoFit/>
          </a:bodyPr>
          <a:lstStyle/>
          <a:p>
            <a:pPr>
              <a:defRPr/>
            </a:pPr>
            <a:r>
              <a:rPr lang="en-US" sz="1000" spc="300">
                <a:solidFill>
                  <a:schemeClr val="bg1">
                    <a:lumMod val="50000"/>
                  </a:schemeClr>
                </a:solidFill>
                <a:latin typeface="+mj-lt"/>
              </a:rPr>
              <a:t>Python in Big Data For Social Science</a:t>
            </a:r>
            <a:endParaRPr lang="en-US" sz="1000" spc="300" dirty="0">
              <a:solidFill>
                <a:schemeClr val="bg1">
                  <a:lumMod val="50000"/>
                </a:schemeClr>
              </a:solidFill>
              <a:latin typeface="+mj-lt"/>
            </a:endParaRPr>
          </a:p>
        </p:txBody>
      </p:sp>
      <p:cxnSp>
        <p:nvCxnSpPr>
          <p:cNvPr id="18" name="Straight Connector 17">
            <a:extLst>
              <a:ext uri="{FF2B5EF4-FFF2-40B4-BE49-F238E27FC236}">
                <a16:creationId xmlns:a16="http://schemas.microsoft.com/office/drawing/2014/main" id="{8989E69B-86DB-497D-BCC7-27E90E72C4E6}"/>
              </a:ext>
            </a:extLst>
          </p:cNvPr>
          <p:cNvCxnSpPr>
            <a:cxnSpLocks/>
          </p:cNvCxnSpPr>
          <p:nvPr/>
        </p:nvCxnSpPr>
        <p:spPr>
          <a:xfrm>
            <a:off x="606425" y="4876800"/>
            <a:ext cx="0" cy="1974851"/>
          </a:xfrm>
          <a:prstGeom prst="line">
            <a:avLst/>
          </a:prstGeom>
          <a:ln>
            <a:solidFill>
              <a:srgbClr val="004483"/>
            </a:solidFill>
          </a:ln>
        </p:spPr>
        <p:style>
          <a:lnRef idx="1">
            <a:schemeClr val="accent1"/>
          </a:lnRef>
          <a:fillRef idx="0">
            <a:schemeClr val="accent1"/>
          </a:fillRef>
          <a:effectRef idx="0">
            <a:schemeClr val="accent1"/>
          </a:effectRef>
          <a:fontRef idx="minor">
            <a:schemeClr val="tx1"/>
          </a:fontRef>
        </p:style>
      </p:cxnSp>
      <p:sp>
        <p:nvSpPr>
          <p:cNvPr id="8" name="Title 7">
            <a:extLst>
              <a:ext uri="{FF2B5EF4-FFF2-40B4-BE49-F238E27FC236}">
                <a16:creationId xmlns:a16="http://schemas.microsoft.com/office/drawing/2014/main" id="{BA794135-3EC7-4370-82E6-8FDDA792C165}"/>
              </a:ext>
            </a:extLst>
          </p:cNvPr>
          <p:cNvSpPr>
            <a:spLocks noGrp="1"/>
          </p:cNvSpPr>
          <p:nvPr>
            <p:ph type="title"/>
          </p:nvPr>
        </p:nvSpPr>
        <p:spPr>
          <a:xfrm>
            <a:off x="1119116" y="1046922"/>
            <a:ext cx="8179628" cy="954156"/>
          </a:xfrm>
        </p:spPr>
        <p:txBody>
          <a:bodyPr>
            <a:normAutofit fontScale="90000"/>
          </a:bodyPr>
          <a:lstStyle/>
          <a:p>
            <a:r>
              <a:rPr lang="en-US" b="1">
                <a:solidFill>
                  <a:srgbClr val="004483"/>
                </a:solidFill>
                <a:latin typeface="Poppins" panose="00000500000000000000" pitchFamily="50" charset="0"/>
                <a:cs typeface="Poppins" panose="00000500000000000000" pitchFamily="50" charset="0"/>
              </a:rPr>
              <a:t>Library untuk Analisis Data:</a:t>
            </a:r>
            <a:br>
              <a:rPr lang="en-US" b="1">
                <a:solidFill>
                  <a:srgbClr val="004483"/>
                </a:solidFill>
                <a:latin typeface="Poppins" panose="00000500000000000000" pitchFamily="50" charset="0"/>
                <a:cs typeface="Poppins" panose="00000500000000000000" pitchFamily="50" charset="0"/>
              </a:rPr>
            </a:br>
            <a:r>
              <a:rPr lang="en-US">
                <a:solidFill>
                  <a:srgbClr val="004483"/>
                </a:solidFill>
                <a:latin typeface="Poppins" panose="00000500000000000000" pitchFamily="50" charset="0"/>
                <a:cs typeface="Poppins" panose="00000500000000000000" pitchFamily="50" charset="0"/>
              </a:rPr>
              <a:t>Natural Language Toolkit (NLTK)</a:t>
            </a:r>
            <a:endParaRPr lang="en-US" b="1">
              <a:solidFill>
                <a:srgbClr val="004483"/>
              </a:solidFill>
              <a:latin typeface="Poppins" panose="00000500000000000000" pitchFamily="50" charset="0"/>
              <a:cs typeface="Poppins" panose="00000500000000000000" pitchFamily="50" charset="0"/>
            </a:endParaRPr>
          </a:p>
        </p:txBody>
      </p:sp>
      <p:sp>
        <p:nvSpPr>
          <p:cNvPr id="2" name="Rectangle 1">
            <a:extLst>
              <a:ext uri="{FF2B5EF4-FFF2-40B4-BE49-F238E27FC236}">
                <a16:creationId xmlns:a16="http://schemas.microsoft.com/office/drawing/2014/main" id="{7B1DEBC8-0E6E-3149-9A6D-2759AF872723}"/>
              </a:ext>
            </a:extLst>
          </p:cNvPr>
          <p:cNvSpPr/>
          <p:nvPr/>
        </p:nvSpPr>
        <p:spPr>
          <a:xfrm>
            <a:off x="1119116" y="2136338"/>
            <a:ext cx="8536948" cy="2031325"/>
          </a:xfrm>
          <a:prstGeom prst="rect">
            <a:avLst/>
          </a:prstGeom>
        </p:spPr>
        <p:txBody>
          <a:bodyPr wrap="square">
            <a:spAutoFit/>
          </a:bodyPr>
          <a:lstStyle/>
          <a:p>
            <a:pPr algn="just"/>
            <a:r>
              <a:rPr lang="en-ID"/>
              <a:t>NLTK adalah library dan program untuk pemrosesan bahasa alami (natural language processing) dan statistik untuk bahasa Inggris yang ditulis dalam bahasa pemrograman Python</a:t>
            </a:r>
          </a:p>
          <a:p>
            <a:pPr algn="just"/>
            <a:endParaRPr lang="en-ID"/>
          </a:p>
          <a:p>
            <a:pPr algn="just"/>
            <a:r>
              <a:rPr lang="en-ID"/>
              <a:t>NLTK dimaksudkan untuk mendukung penelitian dan pengajaran di NLP atau bidang-bidang yang terkait, termasuk empirical linguistic, ilmu kognitif, kecerdasan buatan, pencarian informasi, dan pembelajaran mesin.</a:t>
            </a:r>
          </a:p>
        </p:txBody>
      </p:sp>
      <p:pic>
        <p:nvPicPr>
          <p:cNvPr id="4" name="Picture 3">
            <a:extLst>
              <a:ext uri="{FF2B5EF4-FFF2-40B4-BE49-F238E27FC236}">
                <a16:creationId xmlns:a16="http://schemas.microsoft.com/office/drawing/2014/main" id="{BC984A8D-553F-3245-BBF6-4B477A07163D}"/>
              </a:ext>
            </a:extLst>
          </p:cNvPr>
          <p:cNvPicPr>
            <a:picLocks noChangeAspect="1"/>
          </p:cNvPicPr>
          <p:nvPr/>
        </p:nvPicPr>
        <p:blipFill>
          <a:blip r:embed="rId2">
            <a:duotone>
              <a:schemeClr val="accent1">
                <a:shade val="45000"/>
                <a:satMod val="135000"/>
              </a:schemeClr>
              <a:prstClr val="white"/>
            </a:duotone>
          </a:blip>
          <a:stretch>
            <a:fillRect/>
          </a:stretch>
        </p:blipFill>
        <p:spPr>
          <a:xfrm>
            <a:off x="9298744" y="4049517"/>
            <a:ext cx="2238589" cy="2435222"/>
          </a:xfrm>
          <a:prstGeom prst="rect">
            <a:avLst/>
          </a:prstGeom>
        </p:spPr>
      </p:pic>
    </p:spTree>
    <p:extLst>
      <p:ext uri="{BB962C8B-B14F-4D97-AF65-F5344CB8AC3E}">
        <p14:creationId xmlns:p14="http://schemas.microsoft.com/office/powerpoint/2010/main" val="151537959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1046</TotalTime>
  <Words>678</Words>
  <Application>Microsoft Macintosh PowerPoint</Application>
  <PresentationFormat>Widescreen</PresentationFormat>
  <Paragraphs>63</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Calibri Light</vt:lpstr>
      <vt:lpstr>open sans</vt:lpstr>
      <vt:lpstr>Poppins</vt:lpstr>
      <vt:lpstr>Poppins Medium</vt:lpstr>
      <vt:lpstr>Office Theme</vt:lpstr>
      <vt:lpstr>PowerPoint Presentation</vt:lpstr>
      <vt:lpstr>Pengenalan Library di Python</vt:lpstr>
      <vt:lpstr>Library untuk Memanipulasi Data: Pandas</vt:lpstr>
      <vt:lpstr>Library untuk Memanipulasi Data: NumPy</vt:lpstr>
      <vt:lpstr>Library untuk Visualisasi Data: Matplotlib</vt:lpstr>
      <vt:lpstr>Library untuk Visualisasi Data: Seaborn</vt:lpstr>
      <vt:lpstr>Library untuk Analisis Data: Scikit-learn</vt:lpstr>
      <vt:lpstr>Library untuk Analisis Data: NetworkX</vt:lpstr>
      <vt:lpstr>Library untuk Analisis Data: Natural Language Toolkit (NLTK)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29119004 Muhammad Apriandito Arya Saputra</dc:creator>
  <cp:lastModifiedBy>RAFA</cp:lastModifiedBy>
  <cp:revision>76</cp:revision>
  <dcterms:created xsi:type="dcterms:W3CDTF">2020-03-02T01:45:29Z</dcterms:created>
  <dcterms:modified xsi:type="dcterms:W3CDTF">2020-03-21T12:47:42Z</dcterms:modified>
</cp:coreProperties>
</file>

<file path=docProps/thumbnail.jpeg>
</file>